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Lst>
  <p:sldIdLst>
    <p:sldId id="256" r:id="rId6"/>
    <p:sldId id="257" r:id="rId7"/>
    <p:sldId id="258" r:id="rId8"/>
    <p:sldId id="259" r:id="rId9"/>
    <p:sldId id="260" r:id="rId10"/>
    <p:sldId id="261" r:id="rId11"/>
    <p:sldId id="262" r:id="rId12"/>
    <p:sldId id="263"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1016E57-50D4-465C-9C9B-FEBA7EA2152B}"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C41D314-EDB1-4C67-A532-E1F850FB2796}"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828800"/>
            <a:ext cx="2019300" cy="320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28800"/>
            <a:ext cx="5905500" cy="320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9F7379-77A9-452D-B75F-D5D68F30254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E56F47C-2BCD-48B6-836F-E25E73CD8899}"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9532305-A625-4F67-88E5-97B4B238D0B2}"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B110D03-56A1-4D9F-986A-D5ADB63B43BA}"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D6556C7-044F-4D36-B54E-FB0A36453E3F}"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F679FD0-CA95-4153-ABEF-A6992E705856}"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A1E051D-553E-43B0-B273-9BE297BE8527}"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14ACCF1-E625-4A03-8261-DEAB27C637AC}"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500BFDF-2A3A-4919-A6D7-F573BBF156DA}"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DB67784-D5F6-4B4B-9FB2-774850CD9165}"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671D20C-989F-434A-8F7D-EF5534EB59FF}"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35BC9E2-0FEB-4275-8C20-37BA94F031BF}"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3988"/>
            <a:ext cx="2057400"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3988"/>
            <a:ext cx="6019800"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34145EF-88B9-40AE-A8CF-C996B57B3060}"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2693CDB-0729-4AD5-A8F5-BD92EEBE8F56}"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AA1C26-FE19-48EC-8B3F-643786E42B6D}"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3E79AEA-E36E-458F-B006-1A404183352F}"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59E48B3-8517-4119-9DDC-C68B59FDDE85}"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35EC945-1971-4814-BE25-311249C9B624}"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0C3594E-E241-43FA-A099-9D36433634CF}"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B555B2E-1494-42F4-84B2-591851C3EABF}"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585FB69-6C43-46C9-8F7A-C2537490B5A2}"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3B6313F-9563-4BB1-8BC4-F622A96910EB}"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356FCA-7007-4617-8D03-AE1946C1C877}"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4CBC7AB-EE30-4E88-86BB-60A344F1182F}"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077321D-06CF-452C-A919-C43A40E3A56B}"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EDE213A-153F-4F88-BD1E-657BF4C35FF8}"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7E722AF-CAA8-4EBF-B801-7DC4C58BD7C0}"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3B07A90-1EDC-4268-B6AF-0E064AF3EA0D}" type="slidenum">
              <a:rPr lang="en-US"/>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19431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52700" y="1773238"/>
            <a:ext cx="19431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25DD3B8-2FC2-4F10-9B85-37073E681B72}"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D566220-2903-4C7B-BC85-2D5D59FFD80E}"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C52A515-6C18-480C-A086-A1F1A0BED564}"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962400" cy="149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828800"/>
            <a:ext cx="3962400" cy="149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B7B002E-BF89-443B-9596-F2D1A7F2A1EA}"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16C4E19-B78E-4233-8311-DFEEEACB7A84}"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E9941D9-C7E7-450E-A8FD-C3B055F17F1D}"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674216F-6F49-4A62-9453-57A3D1078BAB}"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95280BD-A863-493C-90DC-1D902E500A97}"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245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245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4C2279D-9F1C-478D-A985-03430617E2A0}"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695BE44-1BFD-4AFF-A426-A5AE909484B0}" type="slidenum">
              <a:rPr lang="en-US"/>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443A183-1EBB-4CF3-B458-C12B08F8E1D2}" type="slidenum">
              <a:rPr lang="en-US"/>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39E64E1-8F7A-4500-A675-29DCB7CDE8D1}"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98625"/>
            <a:ext cx="1943100" cy="71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52700" y="1698625"/>
            <a:ext cx="1944688" cy="71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954AA22-BBF7-4934-BFD6-2DFE769F8053}"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7DFC948-631F-4E98-9D9A-F0420F03BA96}"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4F7A5C2-33AE-40FF-957A-590D4C7C504F}"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7AF6316-AA1E-4B72-B448-542C3C4A0D6A}" type="slidenum">
              <a:rPr lang="en-US"/>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5ACF0C5-D8A8-4D59-BE94-A1EB3241F423}" type="slidenum">
              <a:rPr lang="en-US"/>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9F72B94-4C7F-467A-8AF5-4775463986A1}" type="slidenum">
              <a:rPr lang="en-US"/>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A3C530A-27A8-40B7-9C21-790DD8DF37CA}" type="slidenum">
              <a:rPr lang="en-US"/>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3513C5F-75E1-4462-B8C8-C3B310AE3FC6}" type="slidenum">
              <a:rPr lang="en-US"/>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226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226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4EAD1A4-05D8-4F11-8E45-B3B4D634E0BC}"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75E0400-CE38-4108-BFB8-40E17B65D3D0}"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0262B66-F95C-4740-B429-1F4C9DEE2A5D}"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59E2CE1-59B1-47CD-B923-6FDAD1370C37}"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6A6C929-0F4D-4838-AAC2-37E8E8588576}"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D3E4"/>
            </a:gs>
            <a:gs pos="100000">
              <a:srgbClr val="CCD3E4"/>
            </a:gs>
          </a:gsLst>
          <a:lin ang="0" scaled="1"/>
        </a:grad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685800" y="3354388"/>
            <a:ext cx="8077200" cy="1674812"/>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smtClean="0">
                <a:sym typeface="Lucida Grande" charset="0"/>
              </a:rPr>
              <a:t>Click to edit Master title style</a:t>
            </a:r>
          </a:p>
        </p:txBody>
      </p:sp>
      <p:sp>
        <p:nvSpPr>
          <p:cNvPr id="1026" name="Rectangle 2"/>
          <p:cNvSpPr>
            <a:spLocks noChangeArrowheads="1"/>
          </p:cNvSpPr>
          <p:nvPr>
            <p:ph type="body" idx="1"/>
          </p:nvPr>
        </p:nvSpPr>
        <p:spPr bwMode="auto">
          <a:xfrm>
            <a:off x="685800" y="1828800"/>
            <a:ext cx="8077200" cy="1498600"/>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1027" name="Text Box 3"/>
          <p:cNvSpPr txBox="1">
            <a:spLocks noChangeArrowheads="1"/>
          </p:cNvSpPr>
          <p:nvPr>
            <p:ph type="sldNum" sz="quarter" idx="4"/>
          </p:nvPr>
        </p:nvSpPr>
        <p:spPr bwMode="auto">
          <a:xfrm>
            <a:off x="8731250" y="6559550"/>
            <a:ext cx="206375" cy="1905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chemeClr val="tx1"/>
                </a:solidFill>
                <a:latin typeface="+mn-lt"/>
                <a:ea typeface="Lucida Grande" charset="0"/>
                <a:cs typeface="Lucida Grande" charset="0"/>
                <a:sym typeface="Lucida Grande" charset="0"/>
              </a:defRPr>
            </a:lvl1pPr>
          </a:lstStyle>
          <a:p>
            <a:fld id="{717A2673-6574-4BEC-8976-46F82E20222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hf hdr="0" ftr="0" dt="0"/>
  <p:txStyles>
    <p:titleStyle>
      <a:lvl1pPr algn="l" rtl="0" fontAlgn="base">
        <a:spcBef>
          <a:spcPct val="0"/>
        </a:spcBef>
        <a:spcAft>
          <a:spcPct val="0"/>
        </a:spcAft>
        <a:defRPr sz="4700" b="1">
          <a:solidFill>
            <a:srgbClr val="F0AD00"/>
          </a:solidFill>
          <a:latin typeface="+mj-lt"/>
          <a:ea typeface="+mj-ea"/>
          <a:cs typeface="+mj-cs"/>
          <a:sym typeface="Lucida Grande" charset="0"/>
        </a:defRPr>
      </a:lvl1pPr>
      <a:lvl2pPr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2pPr>
      <a:lvl3pPr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3pPr>
      <a:lvl4pPr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4pPr>
      <a:lvl5pPr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700" b="1">
          <a:solidFill>
            <a:srgbClr val="F0AD00"/>
          </a:solidFill>
          <a:latin typeface="Lucida Grande" charset="0"/>
          <a:ea typeface="ヒラギノ角ゴ ProN W6" charset="0"/>
          <a:cs typeface="ヒラギノ角ゴ ProN W6" charset="0"/>
          <a:sym typeface="Lucida Grande" charset="0"/>
        </a:defRPr>
      </a:lvl9pPr>
    </p:titleStyle>
    <p:bodyStyle>
      <a:lvl1pPr algn="l" rtl="0" fontAlgn="base">
        <a:spcBef>
          <a:spcPct val="0"/>
        </a:spcBef>
        <a:spcAft>
          <a:spcPct val="0"/>
        </a:spcAft>
        <a:defRPr sz="2000">
          <a:solidFill>
            <a:schemeClr val="tx1"/>
          </a:solidFill>
          <a:latin typeface="+mn-lt"/>
          <a:ea typeface="+mn-ea"/>
          <a:cs typeface="+mn-cs"/>
          <a:sym typeface="Lucida Grande" charset="0"/>
        </a:defRPr>
      </a:lvl1pPr>
      <a:lvl2pPr marL="457200" algn="ctr" rtl="0" fontAlgn="base">
        <a:spcBef>
          <a:spcPts val="700"/>
        </a:spcBef>
        <a:spcAft>
          <a:spcPct val="0"/>
        </a:spcAft>
        <a:defRPr sz="2800">
          <a:solidFill>
            <a:schemeClr val="tx1"/>
          </a:solidFill>
          <a:latin typeface="+mn-lt"/>
          <a:ea typeface="+mn-ea"/>
          <a:cs typeface="+mn-cs"/>
          <a:sym typeface="Lucida Grande" charset="0"/>
        </a:defRPr>
      </a:lvl2pPr>
      <a:lvl3pPr marL="914400" algn="ctr" rtl="0" fontAlgn="base">
        <a:spcBef>
          <a:spcPts val="600"/>
        </a:spcBef>
        <a:spcAft>
          <a:spcPct val="0"/>
        </a:spcAft>
        <a:defRPr sz="2400">
          <a:solidFill>
            <a:schemeClr val="tx1"/>
          </a:solidFill>
          <a:latin typeface="+mn-lt"/>
          <a:ea typeface="+mn-ea"/>
          <a:cs typeface="+mn-cs"/>
          <a:sym typeface="Lucida Grande" charset="0"/>
        </a:defRPr>
      </a:lvl3pPr>
      <a:lvl4pPr marL="1371600" algn="ctr" rtl="0" fontAlgn="base">
        <a:spcBef>
          <a:spcPts val="500"/>
        </a:spcBef>
        <a:spcAft>
          <a:spcPct val="0"/>
        </a:spcAft>
        <a:defRPr sz="2000">
          <a:solidFill>
            <a:schemeClr val="tx1"/>
          </a:solidFill>
          <a:latin typeface="+mn-lt"/>
          <a:ea typeface="+mn-ea"/>
          <a:cs typeface="+mn-cs"/>
          <a:sym typeface="Lucida Grande" charset="0"/>
        </a:defRPr>
      </a:lvl4pPr>
      <a:lvl5pPr marL="1828800" algn="ctr" rtl="0" fontAlgn="base">
        <a:spcBef>
          <a:spcPts val="500"/>
        </a:spcBef>
        <a:spcAft>
          <a:spcPct val="0"/>
        </a:spcAft>
        <a:defRPr sz="2000">
          <a:solidFill>
            <a:schemeClr val="tx1"/>
          </a:solidFill>
          <a:latin typeface="+mn-lt"/>
          <a:ea typeface="+mn-ea"/>
          <a:cs typeface="+mn-cs"/>
          <a:sym typeface="Lucida Grande" charset="0"/>
        </a:defRPr>
      </a:lvl5pPr>
      <a:lvl6pPr marL="2286000" algn="ctr" rtl="0" fontAlgn="base">
        <a:spcBef>
          <a:spcPts val="500"/>
        </a:spcBef>
        <a:spcAft>
          <a:spcPct val="0"/>
        </a:spcAft>
        <a:defRPr sz="2000">
          <a:solidFill>
            <a:schemeClr val="tx1"/>
          </a:solidFill>
          <a:latin typeface="+mn-lt"/>
          <a:ea typeface="+mn-ea"/>
          <a:cs typeface="+mn-cs"/>
          <a:sym typeface="Lucida Grande" charset="0"/>
        </a:defRPr>
      </a:lvl6pPr>
      <a:lvl7pPr marL="2743200" algn="ctr" rtl="0" fontAlgn="base">
        <a:spcBef>
          <a:spcPts val="500"/>
        </a:spcBef>
        <a:spcAft>
          <a:spcPct val="0"/>
        </a:spcAft>
        <a:defRPr sz="2000">
          <a:solidFill>
            <a:schemeClr val="tx1"/>
          </a:solidFill>
          <a:latin typeface="+mn-lt"/>
          <a:ea typeface="+mn-ea"/>
          <a:cs typeface="+mn-cs"/>
          <a:sym typeface="Lucida Grande" charset="0"/>
        </a:defRPr>
      </a:lvl7pPr>
      <a:lvl8pPr marL="3200400" algn="ctr" rtl="0" fontAlgn="base">
        <a:spcBef>
          <a:spcPts val="500"/>
        </a:spcBef>
        <a:spcAft>
          <a:spcPct val="0"/>
        </a:spcAft>
        <a:defRPr sz="2000">
          <a:solidFill>
            <a:schemeClr val="tx1"/>
          </a:solidFill>
          <a:latin typeface="+mn-lt"/>
          <a:ea typeface="+mn-ea"/>
          <a:cs typeface="+mn-cs"/>
          <a:sym typeface="Lucida Grande" charset="0"/>
        </a:defRPr>
      </a:lvl8pPr>
      <a:lvl9pPr marL="3657600" algn="ctr" rtl="0" fontAlgn="base">
        <a:spcBef>
          <a:spcPts val="500"/>
        </a:spcBef>
        <a:spcAft>
          <a:spcPct val="0"/>
        </a:spcAft>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457200" y="153988"/>
            <a:ext cx="8229600" cy="1254125"/>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2050" name="Rectangle 2"/>
          <p:cNvSpPr>
            <a:spLocks noChangeArrowheads="1"/>
          </p:cNvSpPr>
          <p:nvPr>
            <p:ph type="body" idx="1"/>
          </p:nvPr>
        </p:nvSpPr>
        <p:spPr bwMode="auto">
          <a:xfrm>
            <a:off x="457200" y="1774825"/>
            <a:ext cx="8229600" cy="4625975"/>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2051" name="Text Box 3"/>
          <p:cNvSpPr txBox="1">
            <a:spLocks noChangeArrowheads="1"/>
          </p:cNvSpPr>
          <p:nvPr>
            <p:ph type="sldNum" sz="quarter" idx="4"/>
          </p:nvPr>
        </p:nvSpPr>
        <p:spPr bwMode="auto">
          <a:xfrm>
            <a:off x="8731250" y="6559550"/>
            <a:ext cx="206375" cy="1905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414141"/>
                </a:solidFill>
                <a:latin typeface="+mn-lt"/>
                <a:ea typeface="Lucida Grande" charset="0"/>
                <a:cs typeface="Lucida Grande" charset="0"/>
                <a:sym typeface="Lucida Grande" charset="0"/>
              </a:defRPr>
            </a:lvl1pPr>
          </a:lstStyle>
          <a:p>
            <a:fld id="{B003CD29-B2A0-4152-8EBA-DD18A23EC36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hf hdr="0" ftr="0" dt="0"/>
  <p:txStyles>
    <p:titleStyle>
      <a:lvl1pPr algn="l" rtl="0" fontAlgn="base">
        <a:spcBef>
          <a:spcPct val="0"/>
        </a:spcBef>
        <a:spcAft>
          <a:spcPct val="0"/>
        </a:spcAft>
        <a:defRPr sz="4500" b="1">
          <a:solidFill>
            <a:srgbClr val="F0AD00"/>
          </a:solidFill>
          <a:latin typeface="+mj-lt"/>
          <a:ea typeface="+mj-ea"/>
          <a:cs typeface="+mj-cs"/>
          <a:sym typeface="Lucida Grande" charset="0"/>
        </a:defRPr>
      </a:lvl1pPr>
      <a:lvl2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2pPr>
      <a:lvl3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3pPr>
      <a:lvl4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4pPr>
      <a:lvl5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9pPr>
    </p:titleStyle>
    <p:bodyStyle>
      <a:lvl1pPr marL="400050" indent="-320675" algn="l" rtl="0" fontAlgn="base">
        <a:spcBef>
          <a:spcPct val="0"/>
        </a:spcBef>
        <a:spcAft>
          <a:spcPct val="0"/>
        </a:spcAft>
        <a:buClr>
          <a:srgbClr val="F0AD00"/>
        </a:buClr>
        <a:buSzPct val="80000"/>
        <a:buFont typeface="Wingdings 2" charset="2"/>
        <a:buChar char="¡"/>
        <a:defRPr sz="3200">
          <a:solidFill>
            <a:schemeClr val="tx1"/>
          </a:solidFill>
          <a:latin typeface="+mn-lt"/>
          <a:ea typeface="+mn-ea"/>
          <a:cs typeface="+mn-cs"/>
          <a:sym typeface="Lucida Grande" charset="0"/>
        </a:defRPr>
      </a:lvl1pPr>
      <a:lvl2pPr marL="692150" indent="-273050" algn="l" rtl="0" fontAlgn="base">
        <a:spcBef>
          <a:spcPts val="700"/>
        </a:spcBef>
        <a:spcAft>
          <a:spcPct val="0"/>
        </a:spcAft>
        <a:buClr>
          <a:srgbClr val="60B5CC"/>
        </a:buClr>
        <a:buSzPct val="89000"/>
        <a:buFont typeface="Wingdings" charset="2"/>
        <a:buChar char="§"/>
        <a:defRPr sz="2800">
          <a:solidFill>
            <a:schemeClr val="tx1"/>
          </a:solidFill>
          <a:latin typeface="+mn-lt"/>
          <a:ea typeface="+mn-ea"/>
          <a:cs typeface="+mn-cs"/>
          <a:sym typeface="Lucida Grande" charset="0"/>
        </a:defRPr>
      </a:lvl2pPr>
      <a:lvl3pPr marL="957263" indent="-228600" algn="l" rtl="0" fontAlgn="base">
        <a:spcBef>
          <a:spcPts val="600"/>
        </a:spcBef>
        <a:spcAft>
          <a:spcPct val="0"/>
        </a:spcAft>
        <a:buClr>
          <a:srgbClr val="E66C7D"/>
        </a:buClr>
        <a:buSzPct val="100000"/>
        <a:buFont typeface="Arial" charset="0"/>
        <a:buChar char="▪"/>
        <a:defRPr sz="2400">
          <a:solidFill>
            <a:schemeClr val="tx1"/>
          </a:solidFill>
          <a:latin typeface="+mn-lt"/>
          <a:ea typeface="+mn-ea"/>
          <a:cs typeface="+mn-cs"/>
          <a:sym typeface="Lucida Grande" charset="0"/>
        </a:defRPr>
      </a:lvl3pPr>
      <a:lvl4pPr marL="1177925" indent="-184150" algn="l" rtl="0" fontAlgn="base">
        <a:spcBef>
          <a:spcPts val="500"/>
        </a:spcBef>
        <a:spcAft>
          <a:spcPct val="0"/>
        </a:spcAft>
        <a:buClr>
          <a:srgbClr val="6BB76D"/>
        </a:buClr>
        <a:buSzPct val="100000"/>
        <a:buFont typeface="Arial" charset="0"/>
        <a:buChar char="▪"/>
        <a:defRPr sz="2000">
          <a:solidFill>
            <a:schemeClr val="tx1"/>
          </a:solidFill>
          <a:latin typeface="+mn-lt"/>
          <a:ea typeface="+mn-ea"/>
          <a:cs typeface="+mn-cs"/>
          <a:sym typeface="Lucida Grande" charset="0"/>
        </a:defRPr>
      </a:lvl4pPr>
      <a:lvl5pPr marL="13874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5pPr>
      <a:lvl6pPr marL="18446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6pPr>
      <a:lvl7pPr marL="23018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7pPr>
      <a:lvl8pPr marL="27590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8pPr>
      <a:lvl9pPr marL="32162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Text Box 1"/>
          <p:cNvSpPr txBox="1">
            <a:spLocks noChangeArrowheads="1"/>
          </p:cNvSpPr>
          <p:nvPr>
            <p:ph type="sldNum" sz="quarter" idx="4"/>
          </p:nvPr>
        </p:nvSpPr>
        <p:spPr bwMode="auto">
          <a:xfrm>
            <a:off x="8731250" y="6559550"/>
            <a:ext cx="206375" cy="1905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414141"/>
                </a:solidFill>
                <a:latin typeface="+mn-lt"/>
                <a:ea typeface="Lucida Grande" charset="0"/>
                <a:cs typeface="Lucida Grande" charset="0"/>
                <a:sym typeface="Lucida Grande" charset="0"/>
              </a:defRPr>
            </a:lvl1pPr>
          </a:lstStyle>
          <a:p>
            <a:fld id="{4CAD8126-D29D-4FE0-9A48-FB8595E9EBF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hdr="0" ftr="0" dt="0"/>
  <p:txStyles>
    <p:titleStyle>
      <a:lvl1pPr algn="l" rtl="0" fontAlgn="base">
        <a:spcBef>
          <a:spcPct val="0"/>
        </a:spcBef>
        <a:spcAft>
          <a:spcPct val="0"/>
        </a:spcAft>
        <a:defRPr sz="4500" b="1">
          <a:solidFill>
            <a:srgbClr val="F0AD00"/>
          </a:solidFill>
          <a:latin typeface="+mj-lt"/>
          <a:ea typeface="+mj-ea"/>
          <a:cs typeface="+mj-cs"/>
          <a:sym typeface="Lucida Grande" charset="0"/>
        </a:defRPr>
      </a:lvl1pPr>
      <a:lvl2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2pPr>
      <a:lvl3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3pPr>
      <a:lvl4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4pPr>
      <a:lvl5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9pPr>
    </p:titleStyle>
    <p:bodyStyle>
      <a:lvl1pPr marL="438150" indent="-320675" algn="l" rtl="0" fontAlgn="base">
        <a:spcBef>
          <a:spcPct val="0"/>
        </a:spcBef>
        <a:spcAft>
          <a:spcPct val="0"/>
        </a:spcAft>
        <a:buClr>
          <a:srgbClr val="F0AD00"/>
        </a:buClr>
        <a:buSzPct val="80000"/>
        <a:buFont typeface="Wingdings 2" charset="2"/>
        <a:buChar char="¡"/>
        <a:defRPr sz="3200">
          <a:solidFill>
            <a:schemeClr val="tx1"/>
          </a:solidFill>
          <a:latin typeface="+mn-lt"/>
          <a:ea typeface="+mn-ea"/>
          <a:cs typeface="+mn-cs"/>
          <a:sym typeface="Lucida Grande" charset="0"/>
        </a:defRPr>
      </a:lvl1pPr>
      <a:lvl2pPr marL="730250" indent="-273050" algn="l" rtl="0" fontAlgn="base">
        <a:spcBef>
          <a:spcPts val="700"/>
        </a:spcBef>
        <a:spcAft>
          <a:spcPct val="0"/>
        </a:spcAft>
        <a:buClr>
          <a:srgbClr val="60B5CC"/>
        </a:buClr>
        <a:buSzPct val="89000"/>
        <a:buFont typeface="Wingdings" charset="2"/>
        <a:buChar char="§"/>
        <a:defRPr sz="2800">
          <a:solidFill>
            <a:schemeClr val="tx1"/>
          </a:solidFill>
          <a:latin typeface="+mn-lt"/>
          <a:ea typeface="+mn-ea"/>
          <a:cs typeface="+mn-cs"/>
          <a:sym typeface="Lucida Grande" charset="0"/>
        </a:defRPr>
      </a:lvl2pPr>
      <a:lvl3pPr marL="995363" indent="-228600" algn="l" rtl="0" fontAlgn="base">
        <a:spcBef>
          <a:spcPts val="600"/>
        </a:spcBef>
        <a:spcAft>
          <a:spcPct val="0"/>
        </a:spcAft>
        <a:buClr>
          <a:srgbClr val="E66C7D"/>
        </a:buClr>
        <a:buSzPct val="100000"/>
        <a:buFont typeface="Arial" charset="0"/>
        <a:buChar char="▪"/>
        <a:defRPr sz="2400">
          <a:solidFill>
            <a:schemeClr val="tx1"/>
          </a:solidFill>
          <a:latin typeface="+mn-lt"/>
          <a:ea typeface="+mn-ea"/>
          <a:cs typeface="+mn-cs"/>
          <a:sym typeface="Lucida Grande" charset="0"/>
        </a:defRPr>
      </a:lvl3pPr>
      <a:lvl4pPr marL="1216025" indent="-184150" algn="l" rtl="0" fontAlgn="base">
        <a:spcBef>
          <a:spcPts val="500"/>
        </a:spcBef>
        <a:spcAft>
          <a:spcPct val="0"/>
        </a:spcAft>
        <a:buClr>
          <a:srgbClr val="6BB76D"/>
        </a:buClr>
        <a:buSzPct val="100000"/>
        <a:buFont typeface="Arial" charset="0"/>
        <a:buChar char="▪"/>
        <a:defRPr sz="2000">
          <a:solidFill>
            <a:schemeClr val="tx1"/>
          </a:solidFill>
          <a:latin typeface="+mn-lt"/>
          <a:ea typeface="+mn-ea"/>
          <a:cs typeface="+mn-cs"/>
          <a:sym typeface="Lucida Grande" charset="0"/>
        </a:defRPr>
      </a:lvl4pPr>
      <a:lvl5pPr marL="14255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5pPr>
      <a:lvl6pPr marL="18827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6pPr>
      <a:lvl7pPr marL="23399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7pPr>
      <a:lvl8pPr marL="27971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8pPr>
      <a:lvl9pPr marL="32543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457200" y="152400"/>
            <a:ext cx="8229600" cy="125095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4098" name="Rectangle 2"/>
          <p:cNvSpPr>
            <a:spLocks noChangeArrowheads="1"/>
          </p:cNvSpPr>
          <p:nvPr>
            <p:ph type="body" idx="1"/>
          </p:nvPr>
        </p:nvSpPr>
        <p:spPr bwMode="auto">
          <a:xfrm>
            <a:off x="457200" y="1773238"/>
            <a:ext cx="4038600" cy="4624387"/>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4099" name="Text Box 3"/>
          <p:cNvSpPr txBox="1">
            <a:spLocks noChangeArrowheads="1"/>
          </p:cNvSpPr>
          <p:nvPr>
            <p:ph type="sldNum" sz="quarter" idx="4"/>
          </p:nvPr>
        </p:nvSpPr>
        <p:spPr bwMode="auto">
          <a:xfrm>
            <a:off x="8731250" y="6559550"/>
            <a:ext cx="206375" cy="1905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414141"/>
                </a:solidFill>
                <a:latin typeface="+mn-lt"/>
                <a:ea typeface="Lucida Grande" charset="0"/>
                <a:cs typeface="Lucida Grande" charset="0"/>
                <a:sym typeface="Lucida Grande" charset="0"/>
              </a:defRPr>
            </a:lvl1pPr>
          </a:lstStyle>
          <a:p>
            <a:fld id="{39452A32-29AF-449D-959C-1C6C2253FB7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hdr="0" ftr="0" dt="0"/>
  <p:txStyles>
    <p:titleStyle>
      <a:lvl1pPr algn="l" rtl="0" fontAlgn="base">
        <a:spcBef>
          <a:spcPct val="0"/>
        </a:spcBef>
        <a:spcAft>
          <a:spcPct val="0"/>
        </a:spcAft>
        <a:defRPr sz="4500" b="1">
          <a:solidFill>
            <a:srgbClr val="F0AD00"/>
          </a:solidFill>
          <a:latin typeface="+mj-lt"/>
          <a:ea typeface="+mj-ea"/>
          <a:cs typeface="+mj-cs"/>
          <a:sym typeface="Lucida Grande" charset="0"/>
        </a:defRPr>
      </a:lvl1pPr>
      <a:lvl2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2pPr>
      <a:lvl3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3pPr>
      <a:lvl4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4pPr>
      <a:lvl5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9pPr>
    </p:titleStyle>
    <p:bodyStyle>
      <a:lvl1pPr marL="400050" indent="-320675" algn="l" rtl="0" fontAlgn="base">
        <a:spcBef>
          <a:spcPct val="0"/>
        </a:spcBef>
        <a:spcAft>
          <a:spcPct val="0"/>
        </a:spcAft>
        <a:buClr>
          <a:srgbClr val="F0AD00"/>
        </a:buClr>
        <a:buSzPct val="80000"/>
        <a:buFont typeface="Wingdings 2" charset="2"/>
        <a:buChar char="¡"/>
        <a:defRPr sz="3200">
          <a:solidFill>
            <a:schemeClr val="tx1"/>
          </a:solidFill>
          <a:latin typeface="+mn-lt"/>
          <a:ea typeface="+mn-ea"/>
          <a:cs typeface="+mn-cs"/>
          <a:sym typeface="Lucida Grande" charset="0"/>
        </a:defRPr>
      </a:lvl1pPr>
      <a:lvl2pPr marL="692150" indent="-273050" algn="l" rtl="0" fontAlgn="base">
        <a:spcBef>
          <a:spcPts val="700"/>
        </a:spcBef>
        <a:spcAft>
          <a:spcPct val="0"/>
        </a:spcAft>
        <a:buClr>
          <a:srgbClr val="60B5CC"/>
        </a:buClr>
        <a:buSzPct val="89000"/>
        <a:buFont typeface="Wingdings" charset="2"/>
        <a:buChar char="§"/>
        <a:defRPr sz="2800">
          <a:solidFill>
            <a:schemeClr val="tx1"/>
          </a:solidFill>
          <a:latin typeface="+mn-lt"/>
          <a:ea typeface="+mn-ea"/>
          <a:cs typeface="+mn-cs"/>
          <a:sym typeface="Lucida Grande" charset="0"/>
        </a:defRPr>
      </a:lvl2pPr>
      <a:lvl3pPr marL="957263" indent="-228600" algn="l" rtl="0" fontAlgn="base">
        <a:spcBef>
          <a:spcPts val="600"/>
        </a:spcBef>
        <a:spcAft>
          <a:spcPct val="0"/>
        </a:spcAft>
        <a:buClr>
          <a:srgbClr val="E66C7D"/>
        </a:buClr>
        <a:buSzPct val="100000"/>
        <a:buFont typeface="Arial" charset="0"/>
        <a:buChar char="▪"/>
        <a:defRPr sz="2400">
          <a:solidFill>
            <a:schemeClr val="tx1"/>
          </a:solidFill>
          <a:latin typeface="+mn-lt"/>
          <a:ea typeface="+mn-ea"/>
          <a:cs typeface="+mn-cs"/>
          <a:sym typeface="Lucida Grande" charset="0"/>
        </a:defRPr>
      </a:lvl3pPr>
      <a:lvl4pPr marL="1177925" indent="-184150" algn="l" rtl="0" fontAlgn="base">
        <a:spcBef>
          <a:spcPts val="500"/>
        </a:spcBef>
        <a:spcAft>
          <a:spcPct val="0"/>
        </a:spcAft>
        <a:buClr>
          <a:srgbClr val="6BB76D"/>
        </a:buClr>
        <a:buSzPct val="100000"/>
        <a:buFont typeface="Arial" charset="0"/>
        <a:buChar char="▪"/>
        <a:defRPr sz="2000">
          <a:solidFill>
            <a:schemeClr val="tx1"/>
          </a:solidFill>
          <a:latin typeface="+mn-lt"/>
          <a:ea typeface="+mn-ea"/>
          <a:cs typeface="+mn-cs"/>
          <a:sym typeface="Lucida Grande" charset="0"/>
        </a:defRPr>
      </a:lvl4pPr>
      <a:lvl5pPr marL="13874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5pPr>
      <a:lvl6pPr marL="18446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6pPr>
      <a:lvl7pPr marL="23018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7pPr>
      <a:lvl8pPr marL="27590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8pPr>
      <a:lvl9pPr marL="3216275" indent="-182563" algn="l" rtl="0" fontAlgn="base">
        <a:spcBef>
          <a:spcPts val="500"/>
        </a:spcBef>
        <a:spcAft>
          <a:spcPct val="0"/>
        </a:spcAft>
        <a:buClr>
          <a:srgbClr val="E88651"/>
        </a:buClr>
        <a:buSzPct val="100000"/>
        <a:buFont typeface="Wingdings 3" charset="2"/>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bwMode="auto">
          <a:xfrm>
            <a:off x="457200" y="152400"/>
            <a:ext cx="8229600" cy="125095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5122" name="Rectangle 2"/>
          <p:cNvSpPr>
            <a:spLocks noChangeArrowheads="1"/>
          </p:cNvSpPr>
          <p:nvPr>
            <p:ph type="body" idx="1"/>
          </p:nvPr>
        </p:nvSpPr>
        <p:spPr bwMode="auto">
          <a:xfrm>
            <a:off x="457200" y="1698625"/>
            <a:ext cx="4040188" cy="714375"/>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5123" name="Text Box 3"/>
          <p:cNvSpPr txBox="1">
            <a:spLocks noChangeArrowheads="1"/>
          </p:cNvSpPr>
          <p:nvPr>
            <p:ph type="sldNum" sz="quarter" idx="4"/>
          </p:nvPr>
        </p:nvSpPr>
        <p:spPr bwMode="auto">
          <a:xfrm>
            <a:off x="8731250" y="6559550"/>
            <a:ext cx="206375" cy="1905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414141"/>
                </a:solidFill>
                <a:latin typeface="+mn-lt"/>
                <a:ea typeface="Lucida Grande" charset="0"/>
                <a:cs typeface="Lucida Grande" charset="0"/>
                <a:sym typeface="Lucida Grande" charset="0"/>
              </a:defRPr>
            </a:lvl1pPr>
          </a:lstStyle>
          <a:p>
            <a:fld id="{5F1DEA27-FDD5-477A-AB44-A541A66D919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hdr="0" ftr="0" dt="0"/>
  <p:txStyles>
    <p:titleStyle>
      <a:lvl1pPr algn="l" rtl="0" fontAlgn="base">
        <a:spcBef>
          <a:spcPct val="0"/>
        </a:spcBef>
        <a:spcAft>
          <a:spcPct val="0"/>
        </a:spcAft>
        <a:defRPr sz="4500" b="1">
          <a:solidFill>
            <a:srgbClr val="F0AD00"/>
          </a:solidFill>
          <a:latin typeface="+mj-lt"/>
          <a:ea typeface="+mj-ea"/>
          <a:cs typeface="+mj-cs"/>
          <a:sym typeface="Lucida Grande" charset="0"/>
        </a:defRPr>
      </a:lvl1pPr>
      <a:lvl2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2pPr>
      <a:lvl3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3pPr>
      <a:lvl4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4pPr>
      <a:lvl5pPr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500" b="1">
          <a:solidFill>
            <a:srgbClr val="F0AD00"/>
          </a:solidFill>
          <a:latin typeface="Lucida Grande" charset="0"/>
          <a:ea typeface="ヒラギノ角ゴ ProN W6" charset="0"/>
          <a:cs typeface="ヒラギノ角ゴ ProN W6" charset="0"/>
          <a:sym typeface="Lucida Grande" charset="0"/>
        </a:defRPr>
      </a:lvl9pPr>
    </p:titleStyle>
    <p:bodyStyle>
      <a:lvl1pPr algn="l" rtl="0" fontAlgn="base">
        <a:spcBef>
          <a:spcPct val="0"/>
        </a:spcBef>
        <a:spcAft>
          <a:spcPct val="0"/>
        </a:spcAft>
        <a:defRPr sz="2300" b="1">
          <a:solidFill>
            <a:schemeClr val="tx1"/>
          </a:solidFill>
          <a:latin typeface="+mn-lt"/>
          <a:ea typeface="+mn-ea"/>
          <a:cs typeface="+mn-cs"/>
          <a:sym typeface="Lucida Grande" charset="0"/>
        </a:defRPr>
      </a:lvl1pPr>
      <a:lvl2pPr marL="419100" algn="l" rtl="0" fontAlgn="base">
        <a:spcBef>
          <a:spcPts val="500"/>
        </a:spcBef>
        <a:spcAft>
          <a:spcPct val="0"/>
        </a:spcAft>
        <a:defRPr sz="2000" b="1">
          <a:solidFill>
            <a:schemeClr val="tx1"/>
          </a:solidFill>
          <a:latin typeface="+mn-lt"/>
          <a:ea typeface="+mn-ea"/>
          <a:cs typeface="+mn-cs"/>
          <a:sym typeface="Lucida Grande" charset="0"/>
        </a:defRPr>
      </a:lvl2pPr>
      <a:lvl3pPr marL="876300" algn="l" rtl="0" fontAlgn="base">
        <a:spcBef>
          <a:spcPts val="400"/>
        </a:spcBef>
        <a:spcAft>
          <a:spcPct val="0"/>
        </a:spcAft>
        <a:defRPr b="1">
          <a:solidFill>
            <a:schemeClr val="tx1"/>
          </a:solidFill>
          <a:latin typeface="+mn-lt"/>
          <a:ea typeface="+mn-ea"/>
          <a:cs typeface="+mn-cs"/>
          <a:sym typeface="Lucida Grande" charset="0"/>
        </a:defRPr>
      </a:lvl3pPr>
      <a:lvl4pPr marL="1333500" algn="l" rtl="0" fontAlgn="base">
        <a:spcBef>
          <a:spcPts val="400"/>
        </a:spcBef>
        <a:spcAft>
          <a:spcPct val="0"/>
        </a:spcAft>
        <a:defRPr sz="1600" b="1">
          <a:solidFill>
            <a:schemeClr val="tx1"/>
          </a:solidFill>
          <a:latin typeface="+mn-lt"/>
          <a:ea typeface="+mn-ea"/>
          <a:cs typeface="+mn-cs"/>
          <a:sym typeface="Lucida Grande" charset="0"/>
        </a:defRPr>
      </a:lvl4pPr>
      <a:lvl5pPr marL="1790700" algn="l" rtl="0" fontAlgn="base">
        <a:spcBef>
          <a:spcPts val="400"/>
        </a:spcBef>
        <a:spcAft>
          <a:spcPct val="0"/>
        </a:spcAft>
        <a:defRPr sz="1600" b="1">
          <a:solidFill>
            <a:schemeClr val="tx1"/>
          </a:solidFill>
          <a:latin typeface="+mn-lt"/>
          <a:ea typeface="+mn-ea"/>
          <a:cs typeface="+mn-cs"/>
          <a:sym typeface="Lucida Grande" charset="0"/>
        </a:defRPr>
      </a:lvl5pPr>
      <a:lvl6pPr marL="2247900" algn="l" rtl="0" fontAlgn="base">
        <a:spcBef>
          <a:spcPts val="400"/>
        </a:spcBef>
        <a:spcAft>
          <a:spcPct val="0"/>
        </a:spcAft>
        <a:defRPr sz="1600" b="1">
          <a:solidFill>
            <a:schemeClr val="tx1"/>
          </a:solidFill>
          <a:latin typeface="+mn-lt"/>
          <a:ea typeface="+mn-ea"/>
          <a:cs typeface="+mn-cs"/>
          <a:sym typeface="Lucida Grande" charset="0"/>
        </a:defRPr>
      </a:lvl6pPr>
      <a:lvl7pPr marL="2705100" algn="l" rtl="0" fontAlgn="base">
        <a:spcBef>
          <a:spcPts val="400"/>
        </a:spcBef>
        <a:spcAft>
          <a:spcPct val="0"/>
        </a:spcAft>
        <a:defRPr sz="1600" b="1">
          <a:solidFill>
            <a:schemeClr val="tx1"/>
          </a:solidFill>
          <a:latin typeface="+mn-lt"/>
          <a:ea typeface="+mn-ea"/>
          <a:cs typeface="+mn-cs"/>
          <a:sym typeface="Lucida Grande" charset="0"/>
        </a:defRPr>
      </a:lvl7pPr>
      <a:lvl8pPr marL="3162300" algn="l" rtl="0" fontAlgn="base">
        <a:spcBef>
          <a:spcPts val="400"/>
        </a:spcBef>
        <a:spcAft>
          <a:spcPct val="0"/>
        </a:spcAft>
        <a:defRPr sz="1600" b="1">
          <a:solidFill>
            <a:schemeClr val="tx1"/>
          </a:solidFill>
          <a:latin typeface="+mn-lt"/>
          <a:ea typeface="+mn-ea"/>
          <a:cs typeface="+mn-cs"/>
          <a:sym typeface="Lucida Grande" charset="0"/>
        </a:defRPr>
      </a:lvl8pPr>
      <a:lvl9pPr marL="3619500" algn="l" rtl="0" fontAlgn="base">
        <a:spcBef>
          <a:spcPts val="400"/>
        </a:spcBef>
        <a:spcAft>
          <a:spcPct val="0"/>
        </a:spcAft>
        <a:defRPr sz="1600" b="1">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mailto:Larry.stein@scstn.net" TargetMode="External"/><Relationship Id="rId2" Type="http://schemas.openxmlformats.org/officeDocument/2006/relationships/hyperlink" Target="mailto:Melanie.miller@scstn.net"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mailto:Julia.king@scstn.net" TargetMode="External"/><Relationship Id="rId7" Type="http://schemas.openxmlformats.org/officeDocument/2006/relationships/image" Target="../media/image57.png"/><Relationship Id="rId2" Type="http://schemas.openxmlformats.org/officeDocument/2006/relationships/hyperlink" Target="mailto:Melissa.purdy@scstn.net" TargetMode="External"/><Relationship Id="rId1" Type="http://schemas.openxmlformats.org/officeDocument/2006/relationships/slideLayout" Target="../slideLayouts/slideLayout13.xml"/><Relationship Id="rId6" Type="http://schemas.openxmlformats.org/officeDocument/2006/relationships/hyperlink" Target="http://www.sweetwatercityschools.com/" TargetMode="External"/><Relationship Id="rId5" Type="http://schemas.openxmlformats.org/officeDocument/2006/relationships/hyperlink" Target="mailto:Karen.sadikoff@scstn.net" TargetMode="External"/><Relationship Id="rId4" Type="http://schemas.openxmlformats.org/officeDocument/2006/relationships/hyperlink" Target="mailto:Tonya.wallis@scstn.ne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9155113" cy="5133975"/>
          </a:xfrm>
          <a:prstGeom prst="rect">
            <a:avLst/>
          </a:prstGeom>
          <a:solidFill>
            <a:schemeClr val="accent1"/>
          </a:solidFill>
          <a:ln w="48000" cap="flat">
            <a:noFill/>
            <a:round/>
            <a:headEnd type="none" w="med" len="med"/>
            <a:tailEnd type="none" w="med" len="med"/>
          </a:ln>
        </p:spPr>
        <p:txBody>
          <a:bodyPr lIns="0" tIns="0" rIns="0" bIns="0"/>
          <a:lstStyle/>
          <a:p>
            <a:endParaRPr lang="en-US"/>
          </a:p>
        </p:txBody>
      </p:sp>
      <p:sp>
        <p:nvSpPr>
          <p:cNvPr id="6146" name="Rectangle 2"/>
          <p:cNvSpPr>
            <a:spLocks/>
          </p:cNvSpPr>
          <p:nvPr/>
        </p:nvSpPr>
        <p:spPr bwMode="auto">
          <a:xfrm>
            <a:off x="0" y="5127625"/>
            <a:ext cx="9156700" cy="46038"/>
          </a:xfrm>
          <a:prstGeom prst="rect">
            <a:avLst/>
          </a:prstGeom>
          <a:solidFill>
            <a:srgbClr val="FFFFFF"/>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147" name="Rectangle 3"/>
          <p:cNvSpPr>
            <a:spLocks noChangeArrowheads="1"/>
          </p:cNvSpPr>
          <p:nvPr>
            <p:ph type="title"/>
          </p:nvPr>
        </p:nvSpPr>
        <p:spPr>
          <a:xfrm>
            <a:off x="420688" y="685800"/>
            <a:ext cx="8229600" cy="1371600"/>
          </a:xfrm>
          <a:ln/>
        </p:spPr>
        <p:txBody>
          <a:bodyPr/>
          <a:lstStyle/>
          <a:p>
            <a:r>
              <a:rPr lang="en-US"/>
              <a:t>The Interactive Classroom</a:t>
            </a:r>
          </a:p>
        </p:txBody>
      </p:sp>
      <p:sp>
        <p:nvSpPr>
          <p:cNvPr id="6148" name="Rectangle 4"/>
          <p:cNvSpPr>
            <a:spLocks noChangeArrowheads="1"/>
          </p:cNvSpPr>
          <p:nvPr>
            <p:ph type="body" idx="1"/>
          </p:nvPr>
        </p:nvSpPr>
        <p:spPr>
          <a:ln/>
        </p:spPr>
        <p:txBody>
          <a:bodyPr/>
          <a:lstStyle/>
          <a:p>
            <a:endParaRPr lang="en-US"/>
          </a:p>
        </p:txBody>
      </p:sp>
      <p:pic>
        <p:nvPicPr>
          <p:cNvPr id="6149" name="Picture 5"/>
          <p:cNvPicPr>
            <a:picLocks noChangeAspect="1" noChangeArrowheads="1"/>
          </p:cNvPicPr>
          <p:nvPr/>
        </p:nvPicPr>
        <p:blipFill>
          <a:blip r:embed="rId2" cstate="print"/>
          <a:srcRect/>
          <a:stretch>
            <a:fillRect/>
          </a:stretch>
        </p:blipFill>
        <p:spPr bwMode="auto">
          <a:xfrm>
            <a:off x="0" y="762000"/>
            <a:ext cx="533400" cy="533400"/>
          </a:xfrm>
          <a:prstGeom prst="rect">
            <a:avLst/>
          </a:prstGeom>
          <a:noFill/>
          <a:ln w="12700" cap="rnd">
            <a:noFill/>
            <a:round/>
            <a:headEnd/>
            <a:tailEnd/>
          </a:ln>
        </p:spPr>
      </p:pic>
      <p:pic>
        <p:nvPicPr>
          <p:cNvPr id="6150" name="Picture 6"/>
          <p:cNvPicPr>
            <a:picLocks noChangeAspect="1" noChangeArrowheads="1"/>
          </p:cNvPicPr>
          <p:nvPr/>
        </p:nvPicPr>
        <p:blipFill>
          <a:blip r:embed="rId3" cstate="print"/>
          <a:srcRect/>
          <a:stretch>
            <a:fillRect/>
          </a:stretch>
        </p:blipFill>
        <p:spPr bwMode="auto">
          <a:xfrm>
            <a:off x="1676400" y="2209800"/>
            <a:ext cx="5943600" cy="4419600"/>
          </a:xfrm>
          <a:prstGeom prst="rect">
            <a:avLst/>
          </a:prstGeom>
          <a:noFill/>
          <a:ln w="12700" cap="rnd">
            <a:noFill/>
            <a:round/>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638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6387" name="Rectangle 3"/>
          <p:cNvSpPr>
            <a:spLocks noChangeArrowheads="1"/>
          </p:cNvSpPr>
          <p:nvPr>
            <p:ph type="title"/>
          </p:nvPr>
        </p:nvSpPr>
        <p:spPr>
          <a:ln/>
        </p:spPr>
        <p:txBody>
          <a:bodyPr/>
          <a:lstStyle/>
          <a:p>
            <a:r>
              <a:rPr lang="en-US"/>
              <a:t>Our Game Plan</a:t>
            </a:r>
          </a:p>
        </p:txBody>
      </p:sp>
      <p:sp>
        <p:nvSpPr>
          <p:cNvPr id="16388" name="Rectangle 4"/>
          <p:cNvSpPr>
            <a:spLocks noChangeArrowheads="1"/>
          </p:cNvSpPr>
          <p:nvPr>
            <p:ph type="body" idx="1"/>
          </p:nvPr>
        </p:nvSpPr>
        <p:spPr>
          <a:ln/>
        </p:spPr>
        <p:txBody>
          <a:bodyPr/>
          <a:lstStyle/>
          <a:p>
            <a:r>
              <a:rPr lang="en-US"/>
              <a:t>AAA-Intervention- “bubble kids”</a:t>
            </a:r>
          </a:p>
          <a:p>
            <a:r>
              <a:rPr lang="en-US"/>
              <a:t>ICU-Intervention-immediate/dropbox</a:t>
            </a:r>
          </a:p>
          <a:p>
            <a:r>
              <a:rPr lang="en-US"/>
              <a:t>Classworks computer Program</a:t>
            </a:r>
          </a:p>
          <a:p>
            <a:r>
              <a:rPr lang="en-US"/>
              <a:t>Tutoring</a:t>
            </a:r>
          </a:p>
          <a:p>
            <a:r>
              <a:rPr lang="en-US"/>
              <a:t>Productive Practices</a:t>
            </a:r>
          </a:p>
          <a:p>
            <a:r>
              <a:rPr lang="en-US"/>
              <a:t>Blitz</a:t>
            </a:r>
          </a:p>
          <a:p>
            <a:r>
              <a:rPr lang="en-US"/>
              <a:t>Implementing “Best Practices”</a:t>
            </a:r>
          </a:p>
          <a:p>
            <a:r>
              <a:rPr lang="en-US"/>
              <a:t>iPads in Education</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p:cTn id="7" dur="1000" fill="hold"/>
                                        <p:tgtEl>
                                          <p:spTgt spid="1638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8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3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88">
                                            <p:txEl>
                                              <p:pRg st="1" end="1"/>
                                            </p:txEl>
                                          </p:spTgt>
                                        </p:tgtEl>
                                        <p:attrNameLst>
                                          <p:attrName>style.visibility</p:attrName>
                                        </p:attrNameLst>
                                      </p:cBhvr>
                                      <p:to>
                                        <p:strVal val="visible"/>
                                      </p:to>
                                    </p:set>
                                    <p:anim calcmode="lin" valueType="num">
                                      <p:cBhvr>
                                        <p:cTn id="15" dur="1000" fill="hold"/>
                                        <p:tgtEl>
                                          <p:spTgt spid="1638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38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38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8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388">
                                            <p:txEl>
                                              <p:pRg st="2" end="2"/>
                                            </p:txEl>
                                          </p:spTgt>
                                        </p:tgtEl>
                                        <p:attrNameLst>
                                          <p:attrName>style.visibility</p:attrName>
                                        </p:attrNameLst>
                                      </p:cBhvr>
                                      <p:to>
                                        <p:strVal val="visible"/>
                                      </p:to>
                                    </p:set>
                                    <p:anim calcmode="lin" valueType="num">
                                      <p:cBhvr>
                                        <p:cTn id="23" dur="1000" fill="hold"/>
                                        <p:tgtEl>
                                          <p:spTgt spid="1638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38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38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38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388">
                                            <p:txEl>
                                              <p:pRg st="3" end="3"/>
                                            </p:txEl>
                                          </p:spTgt>
                                        </p:tgtEl>
                                        <p:attrNameLst>
                                          <p:attrName>style.visibility</p:attrName>
                                        </p:attrNameLst>
                                      </p:cBhvr>
                                      <p:to>
                                        <p:strVal val="visible"/>
                                      </p:to>
                                    </p:set>
                                    <p:anim calcmode="lin" valueType="num">
                                      <p:cBhvr>
                                        <p:cTn id="31" dur="1000" fill="hold"/>
                                        <p:tgtEl>
                                          <p:spTgt spid="1638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38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38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38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388">
                                            <p:txEl>
                                              <p:pRg st="4" end="4"/>
                                            </p:txEl>
                                          </p:spTgt>
                                        </p:tgtEl>
                                        <p:attrNameLst>
                                          <p:attrName>style.visibility</p:attrName>
                                        </p:attrNameLst>
                                      </p:cBhvr>
                                      <p:to>
                                        <p:strVal val="visible"/>
                                      </p:to>
                                    </p:set>
                                    <p:anim calcmode="lin" valueType="num">
                                      <p:cBhvr>
                                        <p:cTn id="39" dur="1000" fill="hold"/>
                                        <p:tgtEl>
                                          <p:spTgt spid="1638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638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638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38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6388">
                                            <p:txEl>
                                              <p:pRg st="5" end="5"/>
                                            </p:txEl>
                                          </p:spTgt>
                                        </p:tgtEl>
                                        <p:attrNameLst>
                                          <p:attrName>style.visibility</p:attrName>
                                        </p:attrNameLst>
                                      </p:cBhvr>
                                      <p:to>
                                        <p:strVal val="visible"/>
                                      </p:to>
                                    </p:set>
                                    <p:anim calcmode="lin" valueType="num">
                                      <p:cBhvr>
                                        <p:cTn id="47" dur="1000" fill="hold"/>
                                        <p:tgtEl>
                                          <p:spTgt spid="1638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638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638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638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anim calcmode="lin" valueType="num">
                                      <p:cBhvr>
                                        <p:cTn id="55" dur="1000" fill="hold"/>
                                        <p:tgtEl>
                                          <p:spTgt spid="16388">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6388">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6388">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6388">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6388">
                                            <p:txEl>
                                              <p:pRg st="7" end="7"/>
                                            </p:txEl>
                                          </p:spTgt>
                                        </p:tgtEl>
                                        <p:attrNameLst>
                                          <p:attrName>style.visibility</p:attrName>
                                        </p:attrNameLst>
                                      </p:cBhvr>
                                      <p:to>
                                        <p:strVal val="visible"/>
                                      </p:to>
                                    </p:set>
                                    <p:anim calcmode="lin" valueType="num">
                                      <p:cBhvr>
                                        <p:cTn id="63" dur="1000" fill="hold"/>
                                        <p:tgtEl>
                                          <p:spTgt spid="16388">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6388">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6388">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6388">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0" y="0"/>
            <a:ext cx="9155113" cy="5133975"/>
          </a:xfrm>
          <a:prstGeom prst="rect">
            <a:avLst/>
          </a:prstGeom>
          <a:solidFill>
            <a:schemeClr val="accent1"/>
          </a:solidFill>
          <a:ln w="48000" cap="flat">
            <a:noFill/>
            <a:round/>
            <a:headEnd type="none" w="med" len="med"/>
            <a:tailEnd type="none" w="med" len="med"/>
          </a:ln>
        </p:spPr>
        <p:txBody>
          <a:bodyPr lIns="0" tIns="0" rIns="0" bIns="0"/>
          <a:lstStyle/>
          <a:p>
            <a:endParaRPr lang="en-US"/>
          </a:p>
        </p:txBody>
      </p:sp>
      <p:sp>
        <p:nvSpPr>
          <p:cNvPr id="17410" name="Rectangle 2"/>
          <p:cNvSpPr>
            <a:spLocks/>
          </p:cNvSpPr>
          <p:nvPr/>
        </p:nvSpPr>
        <p:spPr bwMode="auto">
          <a:xfrm>
            <a:off x="0" y="5127625"/>
            <a:ext cx="9156700" cy="46038"/>
          </a:xfrm>
          <a:prstGeom prst="rect">
            <a:avLst/>
          </a:prstGeom>
          <a:solidFill>
            <a:srgbClr val="FFFFFF"/>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7411" name="Rectangle 3"/>
          <p:cNvSpPr>
            <a:spLocks noChangeArrowheads="1"/>
          </p:cNvSpPr>
          <p:nvPr>
            <p:ph type="title"/>
          </p:nvPr>
        </p:nvSpPr>
        <p:spPr>
          <a:ln/>
        </p:spPr>
        <p:txBody>
          <a:bodyPr/>
          <a:lstStyle/>
          <a:p>
            <a:pPr algn="ct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
            </a:r>
            <a:br>
              <a:rPr lang="en-US" sz="4200"/>
            </a:br>
            <a:r>
              <a:rPr lang="en-US" sz="4200"/>
              <a:t>Productive Practices </a:t>
            </a:r>
            <a:br>
              <a:rPr lang="en-US" sz="4200"/>
            </a:br>
            <a:r>
              <a:rPr lang="en-US" sz="4200"/>
              <a:t>SES Utilizes to </a:t>
            </a:r>
            <a:br>
              <a:rPr lang="en-US" sz="4200"/>
            </a:br>
            <a:r>
              <a:rPr lang="en-US" sz="4200"/>
              <a:t>Promote Performance </a:t>
            </a:r>
            <a:br>
              <a:rPr lang="en-US" sz="4200"/>
            </a:br>
            <a:r>
              <a:rPr lang="en-US" sz="4200"/>
              <a:t> </a:t>
            </a:r>
          </a:p>
        </p:txBody>
      </p:sp>
      <p:sp>
        <p:nvSpPr>
          <p:cNvPr id="17412" name="Rectangle 4"/>
          <p:cNvSpPr>
            <a:spLocks noChangeArrowheads="1"/>
          </p:cNvSpPr>
          <p:nvPr>
            <p:ph type="body" idx="1"/>
          </p:nvPr>
        </p:nvSpPr>
        <p:spPr>
          <a:xfrm>
            <a:off x="685800" y="1066800"/>
            <a:ext cx="8077200" cy="2260600"/>
          </a:xfrm>
          <a:ln/>
        </p:spPr>
        <p:txBody>
          <a:bodyPr/>
          <a:lstStyle/>
          <a:p>
            <a:pPr algn="ctr"/>
            <a:r>
              <a:rPr lang="en-US" sz="4400">
                <a:solidFill>
                  <a:srgbClr val="FFFF00"/>
                </a:solidFill>
              </a:rPr>
              <a:t>Productive Practices to Promote Performance</a:t>
            </a:r>
          </a:p>
        </p:txBody>
      </p:sp>
      <p:sp>
        <p:nvSpPr>
          <p:cNvPr id="17413" name="Rectangle 5"/>
          <p:cNvSpPr>
            <a:spLocks/>
          </p:cNvSpPr>
          <p:nvPr/>
        </p:nvSpPr>
        <p:spPr bwMode="auto">
          <a:xfrm>
            <a:off x="4495800" y="4114800"/>
            <a:ext cx="3289300" cy="660400"/>
          </a:xfrm>
          <a:prstGeom prst="rect">
            <a:avLst/>
          </a:prstGeom>
          <a:noFill/>
          <a:ln w="9525" cap="flat">
            <a:noFill/>
            <a:miter lim="800000"/>
            <a:headEnd type="none" w="med" len="med"/>
            <a:tailEnd type="none" w="med" len="med"/>
          </a:ln>
        </p:spPr>
        <p:txBody>
          <a:bodyPr lIns="38100" tIns="38100" rIns="38100" bIns="38100"/>
          <a:lstStyle/>
          <a:p>
            <a:pPr algn="l"/>
            <a:r>
              <a:rPr lang="en-US" sz="2000">
                <a:solidFill>
                  <a:schemeClr val="tx1"/>
                </a:solidFill>
                <a:latin typeface="Lucida Grande" charset="0"/>
                <a:ea typeface="Lucida Grande" charset="0"/>
                <a:cs typeface="Lucida Grande" charset="0"/>
                <a:sym typeface="Lucida Grande" charset="0"/>
              </a:rPr>
              <a:t>Karen Sadikoff</a:t>
            </a:r>
            <a:endParaRPr lang="en-US" sz="1800">
              <a:solidFill>
                <a:schemeClr val="tx1"/>
              </a:solidFill>
              <a:latin typeface="Lucida Grande" charset="0"/>
              <a:ea typeface="Lucida Grande" charset="0"/>
              <a:cs typeface="Lucida Grande" charset="0"/>
              <a:sym typeface="Lucida Grande" charset="0"/>
            </a:endParaRPr>
          </a:p>
          <a:p>
            <a:pPr algn="l"/>
            <a:r>
              <a:rPr lang="en-US" sz="2000">
                <a:solidFill>
                  <a:schemeClr val="tx1"/>
                </a:solidFill>
                <a:latin typeface="Lucida Grande" charset="0"/>
                <a:ea typeface="Lucida Grande" charset="0"/>
                <a:cs typeface="Lucida Grande" charset="0"/>
                <a:sym typeface="Lucida Grande" charset="0"/>
              </a:rPr>
              <a:t>karen.sadikoff@scstn.net</a:t>
            </a:r>
          </a:p>
        </p:txBody>
      </p:sp>
      <p:pic>
        <p:nvPicPr>
          <p:cNvPr id="17414" name="Picture 6"/>
          <p:cNvPicPr>
            <a:picLocks noChangeAspect="1" noChangeArrowheads="1"/>
          </p:cNvPicPr>
          <p:nvPr/>
        </p:nvPicPr>
        <p:blipFill>
          <a:blip r:embed="rId2" cstate="print"/>
          <a:srcRect/>
          <a:stretch>
            <a:fillRect/>
          </a:stretch>
        </p:blipFill>
        <p:spPr bwMode="auto">
          <a:xfrm>
            <a:off x="0" y="3429000"/>
            <a:ext cx="4343400" cy="3429000"/>
          </a:xfrm>
          <a:prstGeom prst="rect">
            <a:avLst/>
          </a:prstGeom>
          <a:noFill/>
          <a:ln w="9525" cap="flat">
            <a:noFill/>
            <a:miter lim="800000"/>
            <a:headEnd/>
            <a:tailEnd/>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843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8435" name="Rectangle 3"/>
          <p:cNvSpPr>
            <a:spLocks noChangeArrowheads="1"/>
          </p:cNvSpPr>
          <p:nvPr>
            <p:ph type="title"/>
          </p:nvPr>
        </p:nvSpPr>
        <p:spPr>
          <a:ln/>
        </p:spPr>
        <p:txBody>
          <a:bodyPr/>
          <a:lstStyle/>
          <a:p>
            <a:endParaRPr lang="en-US"/>
          </a:p>
        </p:txBody>
      </p:sp>
      <p:pic>
        <p:nvPicPr>
          <p:cNvPr id="18436" name="Picture 4"/>
          <p:cNvPicPr>
            <a:picLocks noChangeAspect="1" noChangeArrowheads="1"/>
          </p:cNvPicPr>
          <p:nvPr/>
        </p:nvPicPr>
        <p:blipFill>
          <a:blip r:embed="rId2" cstate="print"/>
          <a:srcRect/>
          <a:stretch>
            <a:fillRect/>
          </a:stretch>
        </p:blipFill>
        <p:spPr bwMode="auto">
          <a:xfrm>
            <a:off x="304800" y="228600"/>
            <a:ext cx="8405813" cy="6629400"/>
          </a:xfrm>
          <a:prstGeom prst="rect">
            <a:avLst/>
          </a:prstGeom>
          <a:noFill/>
          <a:ln w="12700" cap="rnd">
            <a:noFill/>
            <a:round/>
            <a:headEnd/>
            <a:tailEnd/>
          </a:ln>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945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9459" name="Rectangle 3"/>
          <p:cNvSpPr>
            <a:spLocks noChangeArrowheads="1"/>
          </p:cNvSpPr>
          <p:nvPr>
            <p:ph type="title"/>
          </p:nvPr>
        </p:nvSpPr>
        <p:spPr>
          <a:ln/>
        </p:spPr>
        <p:txBody>
          <a:bodyPr/>
          <a:lstStyle/>
          <a:p>
            <a:pPr algn="ctr"/>
            <a:r>
              <a:rPr lang="en-US" sz="4000"/>
              <a:t>Prime Time – Every minute counts!</a:t>
            </a:r>
          </a:p>
        </p:txBody>
      </p:sp>
      <p:sp>
        <p:nvSpPr>
          <p:cNvPr id="19460" name="Rectangle 4"/>
          <p:cNvSpPr>
            <a:spLocks noChangeArrowheads="1"/>
          </p:cNvSpPr>
          <p:nvPr>
            <p:ph type="body" idx="1"/>
          </p:nvPr>
        </p:nvSpPr>
        <p:spPr>
          <a:xfrm>
            <a:off x="457200" y="1828800"/>
            <a:ext cx="8229600" cy="4495800"/>
          </a:xfrm>
          <a:ln/>
        </p:spPr>
        <p:txBody>
          <a:bodyPr/>
          <a:lstStyle/>
          <a:p>
            <a:pPr marL="234950" indent="-155575">
              <a:lnSpc>
                <a:spcPct val="80000"/>
              </a:lnSpc>
              <a:buClr>
                <a:srgbClr val="E66C7D"/>
              </a:buClr>
              <a:buFontTx/>
              <a:buChar char=""/>
            </a:pPr>
            <a:r>
              <a:rPr lang="en-US" sz="2700"/>
              <a:t>Endless hours are spent by the principal and staff during the summer to prepare a schedule that guards instructional time and utilizes special staff (Sp. Ed., ELL, music, library, P.E., intervention, resource classes)</a:t>
            </a:r>
          </a:p>
          <a:p>
            <a:pPr marL="234950" indent="-155575">
              <a:lnSpc>
                <a:spcPct val="80000"/>
              </a:lnSpc>
              <a:buClr>
                <a:srgbClr val="E66C7D"/>
              </a:buClr>
              <a:buFontTx/>
              <a:buChar char=""/>
            </a:pPr>
            <a:r>
              <a:rPr lang="en-US" sz="2700"/>
              <a:t>Morning reading tutoring – 7:00-7:45 A.M. daily</a:t>
            </a:r>
          </a:p>
          <a:p>
            <a:pPr marL="234950" indent="-155575">
              <a:lnSpc>
                <a:spcPct val="80000"/>
              </a:lnSpc>
              <a:buClr>
                <a:srgbClr val="E66C7D"/>
              </a:buClr>
              <a:buFontTx/>
              <a:buChar char=""/>
            </a:pPr>
            <a:r>
              <a:rPr lang="en-US" sz="2700"/>
              <a:t>Announcements are made before 8:00.  Instruction begins at 8:00.</a:t>
            </a:r>
          </a:p>
          <a:p>
            <a:pPr marL="234950" indent="-155575">
              <a:lnSpc>
                <a:spcPct val="80000"/>
              </a:lnSpc>
              <a:buClr>
                <a:srgbClr val="E66C7D"/>
              </a:buClr>
              <a:buFontTx/>
              <a:buChar char=""/>
            </a:pPr>
            <a:r>
              <a:rPr lang="en-US" sz="2700"/>
              <a:t>No morning recess – Students have a snack while they work.</a:t>
            </a:r>
          </a:p>
          <a:p>
            <a:pPr marL="234950" indent="-155575">
              <a:lnSpc>
                <a:spcPct val="80000"/>
              </a:lnSpc>
              <a:buClr>
                <a:srgbClr val="E66C7D"/>
              </a:buClr>
              <a:buFontTx/>
              <a:buChar char=""/>
            </a:pPr>
            <a:r>
              <a:rPr lang="en-US" sz="2700"/>
              <a:t>PLCs occur during the school day and meet weekly between 7:30-8:30 A.M.  </a:t>
            </a:r>
          </a:p>
          <a:p>
            <a:pPr marL="234950" indent="-155575">
              <a:lnSpc>
                <a:spcPct val="80000"/>
              </a:lnSpc>
            </a:pPr>
            <a:r>
              <a:rPr lang="en-US" sz="2700"/>
              <a:t>   (Tuesday – 3</a:t>
            </a:r>
            <a:r>
              <a:rPr lang="en-US" sz="2700" baseline="30000"/>
              <a:t>rd</a:t>
            </a:r>
            <a:r>
              <a:rPr lang="en-US" sz="2700"/>
              <a:t> grade and Wednesday – 4</a:t>
            </a:r>
            <a:r>
              <a:rPr lang="en-US" sz="2700" baseline="30000"/>
              <a:t>th</a:t>
            </a:r>
            <a:r>
              <a:rPr lang="en-US" sz="2700"/>
              <a:t> grade)</a:t>
            </a:r>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048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0483" name="Rectangle 3"/>
          <p:cNvSpPr>
            <a:spLocks noChangeArrowheads="1"/>
          </p:cNvSpPr>
          <p:nvPr>
            <p:ph type="title"/>
          </p:nvPr>
        </p:nvSpPr>
        <p:spPr>
          <a:ln/>
        </p:spPr>
        <p:txBody>
          <a:bodyPr/>
          <a:lstStyle/>
          <a:p>
            <a:pPr algn="ctr"/>
            <a:r>
              <a:rPr lang="en-US"/>
              <a:t>PLCs</a:t>
            </a:r>
          </a:p>
        </p:txBody>
      </p:sp>
      <p:sp>
        <p:nvSpPr>
          <p:cNvPr id="20484" name="Rectangle 4"/>
          <p:cNvSpPr>
            <a:spLocks noChangeArrowheads="1"/>
          </p:cNvSpPr>
          <p:nvPr>
            <p:ph type="body" idx="1"/>
          </p:nvPr>
        </p:nvSpPr>
        <p:spPr>
          <a:ln/>
        </p:spPr>
        <p:txBody>
          <a:bodyPr/>
          <a:lstStyle/>
          <a:p>
            <a:r>
              <a:rPr lang="en-US"/>
              <a:t>Always have a purposeful agenda – Minutes from PLCs go to the principal after meeting.</a:t>
            </a:r>
          </a:p>
          <a:p>
            <a:r>
              <a:rPr lang="en-US"/>
              <a:t>Include topics such as pacing guide, instructional strategies, analyzing data from common assessments and benchmarks</a:t>
            </a:r>
          </a:p>
          <a:p>
            <a:r>
              <a:rPr lang="en-US"/>
              <a:t>Incorporate teacher led mini sessions on topics such as Promethean training, how to use Discovery Education resources, CRA practice, reading comprehension strategies</a:t>
            </a:r>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150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1507" name="Rectangle 3"/>
          <p:cNvSpPr>
            <a:spLocks noChangeArrowheads="1"/>
          </p:cNvSpPr>
          <p:nvPr>
            <p:ph type="title"/>
          </p:nvPr>
        </p:nvSpPr>
        <p:spPr>
          <a:ln/>
        </p:spPr>
        <p:txBody>
          <a:bodyPr/>
          <a:lstStyle/>
          <a:p>
            <a:pPr algn="ctr"/>
            <a:r>
              <a:rPr lang="en-US"/>
              <a:t>Personnel</a:t>
            </a:r>
          </a:p>
        </p:txBody>
      </p:sp>
      <p:sp>
        <p:nvSpPr>
          <p:cNvPr id="21508" name="Rectangle 4"/>
          <p:cNvSpPr>
            <a:spLocks noChangeArrowheads="1"/>
          </p:cNvSpPr>
          <p:nvPr>
            <p:ph type="body" idx="1"/>
          </p:nvPr>
        </p:nvSpPr>
        <p:spPr>
          <a:ln/>
        </p:spPr>
        <p:txBody>
          <a:bodyPr/>
          <a:lstStyle/>
          <a:p>
            <a:pPr marL="234950" indent="-155575">
              <a:lnSpc>
                <a:spcPct val="80000"/>
              </a:lnSpc>
              <a:buClr>
                <a:srgbClr val="E66C7D"/>
              </a:buClr>
              <a:buFontTx/>
              <a:buChar char=""/>
            </a:pPr>
            <a:r>
              <a:rPr lang="en-US" sz="2900" u="sng"/>
              <a:t>Good to Great </a:t>
            </a:r>
            <a:r>
              <a:rPr lang="en-US" sz="2900"/>
              <a:t>, by Jim Collins</a:t>
            </a:r>
          </a:p>
          <a:p>
            <a:pPr marL="234950" indent="-155575">
              <a:lnSpc>
                <a:spcPct val="80000"/>
              </a:lnSpc>
              <a:buClr>
                <a:srgbClr val="E66C7D"/>
              </a:buClr>
              <a:buFontTx/>
              <a:buChar char=""/>
            </a:pPr>
            <a:endParaRPr lang="en-US" sz="2900"/>
          </a:p>
          <a:p>
            <a:pPr marL="234950" indent="-155575">
              <a:lnSpc>
                <a:spcPct val="80000"/>
              </a:lnSpc>
            </a:pPr>
            <a:r>
              <a:rPr lang="en-US" sz="2900"/>
              <a:t>	"We expected that good-to-great leaders would begin by setting a new vision and strategy. We found instead that they FIRST got the right people on the bus, the wrong people off the bus, and the right people in the right seats -- and THEN they figured out where to drive it. The old adage "People are your most important asset" turns out to be wrong. People are NOT your most important asset. The RIGHT people are." </a:t>
            </a: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253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2531" name="Rectangle 3"/>
          <p:cNvSpPr>
            <a:spLocks noChangeArrowheads="1"/>
          </p:cNvSpPr>
          <p:nvPr>
            <p:ph type="title"/>
          </p:nvPr>
        </p:nvSpPr>
        <p:spPr>
          <a:ln/>
        </p:spPr>
        <p:txBody>
          <a:bodyPr/>
          <a:lstStyle/>
          <a:p>
            <a:pPr algn="ctr"/>
            <a:r>
              <a:rPr lang="en-US"/>
              <a:t>Personnel</a:t>
            </a:r>
          </a:p>
        </p:txBody>
      </p:sp>
      <p:sp>
        <p:nvSpPr>
          <p:cNvPr id="22532" name="Rectangle 4"/>
          <p:cNvSpPr>
            <a:spLocks noChangeArrowheads="1"/>
          </p:cNvSpPr>
          <p:nvPr>
            <p:ph type="body" idx="1"/>
          </p:nvPr>
        </p:nvSpPr>
        <p:spPr>
          <a:ln/>
        </p:spPr>
        <p:txBody>
          <a:bodyPr/>
          <a:lstStyle/>
          <a:p>
            <a:pPr marL="476250" indent="-396875">
              <a:lnSpc>
                <a:spcPct val="80000"/>
              </a:lnSpc>
              <a:buSzPct val="99000"/>
              <a:buFontTx/>
              <a:buAutoNum type="arabicPeriod"/>
            </a:pPr>
            <a:r>
              <a:rPr lang="en-US" sz="2200"/>
              <a:t>Highly effective Principal-leader &amp; facilitator</a:t>
            </a:r>
          </a:p>
          <a:p>
            <a:pPr marL="476250" indent="-396875">
              <a:lnSpc>
                <a:spcPct val="80000"/>
              </a:lnSpc>
              <a:buSzPct val="99000"/>
              <a:buFontTx/>
              <a:buAutoNum type="arabicPeriod"/>
            </a:pPr>
            <a:r>
              <a:rPr lang="en-US" sz="2200"/>
              <a:t>Teachers work in teams-three 3</a:t>
            </a:r>
            <a:r>
              <a:rPr lang="en-US" sz="2200" baseline="29000"/>
              <a:t>rd</a:t>
            </a:r>
            <a:r>
              <a:rPr lang="en-US" sz="2200"/>
              <a:t> grade/two 4</a:t>
            </a:r>
            <a:r>
              <a:rPr lang="en-US" sz="2200" baseline="29000"/>
              <a:t>th</a:t>
            </a:r>
            <a:r>
              <a:rPr lang="en-US" sz="2200"/>
              <a:t> grade</a:t>
            </a:r>
          </a:p>
          <a:p>
            <a:pPr marL="476250" indent="-396875">
              <a:lnSpc>
                <a:spcPct val="80000"/>
              </a:lnSpc>
              <a:buSzPct val="99000"/>
              <a:buFontTx/>
              <a:buAutoNum type="arabicPeriod"/>
            </a:pPr>
            <a:r>
              <a:rPr lang="en-US" sz="2200"/>
              <a:t>Music Enrichment</a:t>
            </a:r>
          </a:p>
          <a:p>
            <a:pPr marL="476250" indent="-396875">
              <a:lnSpc>
                <a:spcPct val="80000"/>
              </a:lnSpc>
              <a:buSzPct val="99000"/>
              <a:buFontTx/>
              <a:buAutoNum type="arabicPeriod"/>
            </a:pPr>
            <a:r>
              <a:rPr lang="en-US" sz="2200"/>
              <a:t> The “Put Up Tree” where students are recognized who exhibit great behavior (Counselor)</a:t>
            </a:r>
          </a:p>
          <a:p>
            <a:pPr marL="476250" indent="-396875">
              <a:lnSpc>
                <a:spcPct val="80000"/>
              </a:lnSpc>
              <a:buSzPct val="99000"/>
              <a:buFontTx/>
              <a:buAutoNum type="arabicPeriod"/>
            </a:pPr>
            <a:r>
              <a:rPr lang="en-US" sz="2200"/>
              <a:t> Principal’s “Bee” Party for exemplary students</a:t>
            </a:r>
          </a:p>
          <a:p>
            <a:pPr marL="476250" indent="-396875">
              <a:lnSpc>
                <a:spcPct val="80000"/>
              </a:lnSpc>
              <a:buSzPct val="99000"/>
              <a:buFontTx/>
              <a:buAutoNum type="arabicPeriod"/>
            </a:pPr>
            <a:r>
              <a:rPr lang="en-US" sz="2200"/>
              <a:t>School-wide Positive Behavior Support – Students work on being ready, responsible, and respectful.  All staff is involved in this plan.  </a:t>
            </a:r>
          </a:p>
          <a:p>
            <a:pPr marL="476250" indent="-396875">
              <a:lnSpc>
                <a:spcPct val="80000"/>
              </a:lnSpc>
              <a:buSzPct val="99000"/>
              <a:buFontTx/>
              <a:buAutoNum type="arabicPeriod"/>
            </a:pPr>
            <a:r>
              <a:rPr lang="en-US" sz="2200"/>
              <a:t>2 x 10 – Adult mentors spend 2 minutes each day for the first 10 days to help at risk students begin the school year on the right foot.</a:t>
            </a:r>
          </a:p>
          <a:p>
            <a:pPr marL="476250" indent="-396875">
              <a:lnSpc>
                <a:spcPct val="80000"/>
              </a:lnSpc>
              <a:buSzPct val="99000"/>
              <a:buFontTx/>
              <a:buAutoNum type="arabicPeriod"/>
            </a:pPr>
            <a:r>
              <a:rPr lang="en-US" sz="2200"/>
              <a:t> Check In/Check Out for Tier 3 children – They check in at the beginning of each day with an adult and check out at the end of each day with an adult each day.</a:t>
            </a: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355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3555" name="Rectangle 3"/>
          <p:cNvSpPr>
            <a:spLocks noChangeArrowheads="1"/>
          </p:cNvSpPr>
          <p:nvPr>
            <p:ph type="title"/>
          </p:nvPr>
        </p:nvSpPr>
        <p:spPr>
          <a:ln/>
        </p:spPr>
        <p:txBody>
          <a:bodyPr/>
          <a:lstStyle/>
          <a:p>
            <a:pPr algn="ctr"/>
            <a:r>
              <a:rPr lang="en-US"/>
              <a:t>Parental Involvement</a:t>
            </a:r>
          </a:p>
        </p:txBody>
      </p:sp>
      <p:sp>
        <p:nvSpPr>
          <p:cNvPr id="23556" name="Rectangle 4"/>
          <p:cNvSpPr>
            <a:spLocks noChangeArrowheads="1"/>
          </p:cNvSpPr>
          <p:nvPr>
            <p:ph type="body" idx="1"/>
          </p:nvPr>
        </p:nvSpPr>
        <p:spPr>
          <a:ln/>
        </p:spPr>
        <p:txBody>
          <a:bodyPr/>
          <a:lstStyle/>
          <a:p>
            <a:pPr>
              <a:lnSpc>
                <a:spcPct val="80000"/>
              </a:lnSpc>
            </a:pPr>
            <a:r>
              <a:rPr lang="en-US" sz="2900"/>
              <a:t>Traditional practices-Grandparents Day, scheduled evening conferences (schoolwide), Open House, Fall Festivals, Parades, Musical Programs</a:t>
            </a:r>
          </a:p>
          <a:p>
            <a:pPr>
              <a:lnSpc>
                <a:spcPct val="80000"/>
              </a:lnSpc>
            </a:pPr>
            <a:r>
              <a:rPr lang="en-US" sz="2900"/>
              <a:t>New Practices- Frequent, ongoing conferences with teachers, coach, and intervention teachers</a:t>
            </a:r>
          </a:p>
          <a:p>
            <a:pPr>
              <a:lnSpc>
                <a:spcPct val="80000"/>
              </a:lnSpc>
            </a:pPr>
            <a:r>
              <a:rPr lang="en-US" sz="2900"/>
              <a:t>Teachers make weekly contact with parents </a:t>
            </a:r>
          </a:p>
          <a:p>
            <a:pPr>
              <a:lnSpc>
                <a:spcPct val="80000"/>
              </a:lnSpc>
            </a:pPr>
            <a:r>
              <a:rPr lang="en-US" sz="2900"/>
              <a:t>Conferences are data driven and provide parents with specific skills students need additional help with.</a:t>
            </a:r>
          </a:p>
          <a:p>
            <a:pPr>
              <a:lnSpc>
                <a:spcPct val="80000"/>
              </a:lnSpc>
            </a:pPr>
            <a:r>
              <a:rPr lang="en-US" sz="2900"/>
              <a:t>Techno Tuesdays</a:t>
            </a:r>
          </a:p>
          <a:p>
            <a:pPr>
              <a:lnSpc>
                <a:spcPct val="80000"/>
              </a:lnSpc>
            </a:pPr>
            <a:r>
              <a:rPr lang="en-US" sz="2900"/>
              <a:t>Parent Reading Night</a:t>
            </a:r>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457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4579" name="Rectangle 3"/>
          <p:cNvSpPr>
            <a:spLocks noChangeArrowheads="1"/>
          </p:cNvSpPr>
          <p:nvPr>
            <p:ph type="title"/>
          </p:nvPr>
        </p:nvSpPr>
        <p:spPr>
          <a:ln/>
        </p:spPr>
        <p:txBody>
          <a:bodyPr/>
          <a:lstStyle/>
          <a:p>
            <a:pPr algn="ctr"/>
            <a:r>
              <a:rPr lang="en-US"/>
              <a:t>Professional Development</a:t>
            </a:r>
          </a:p>
        </p:txBody>
      </p:sp>
      <p:sp>
        <p:nvSpPr>
          <p:cNvPr id="24580" name="Rectangle 4"/>
          <p:cNvSpPr>
            <a:spLocks noChangeArrowheads="1"/>
          </p:cNvSpPr>
          <p:nvPr>
            <p:ph type="body" idx="1"/>
          </p:nvPr>
        </p:nvSpPr>
        <p:spPr>
          <a:xfrm>
            <a:off x="457200" y="2055813"/>
            <a:ext cx="8229600" cy="4391025"/>
          </a:xfrm>
          <a:ln/>
        </p:spPr>
        <p:txBody>
          <a:bodyPr/>
          <a:lstStyle/>
          <a:p>
            <a:pPr>
              <a:lnSpc>
                <a:spcPct val="90000"/>
              </a:lnSpc>
            </a:pPr>
            <a:r>
              <a:rPr lang="en-US" sz="2700"/>
              <a:t>P. D.  is ongoing throughout the school year through after school mini sessions and during plc’s.</a:t>
            </a:r>
          </a:p>
          <a:p>
            <a:pPr>
              <a:lnSpc>
                <a:spcPct val="90000"/>
              </a:lnSpc>
            </a:pPr>
            <a:r>
              <a:rPr lang="en-US" sz="2700"/>
              <a:t>P. D. is frequently on site.</a:t>
            </a:r>
          </a:p>
          <a:p>
            <a:pPr>
              <a:lnSpc>
                <a:spcPct val="90000"/>
              </a:lnSpc>
            </a:pPr>
            <a:r>
              <a:rPr lang="en-US" sz="2700"/>
              <a:t>P. D. is designed specifically to meet the needs of each grade level.</a:t>
            </a:r>
          </a:p>
          <a:p>
            <a:pPr>
              <a:lnSpc>
                <a:spcPct val="90000"/>
              </a:lnSpc>
            </a:pPr>
            <a:r>
              <a:rPr lang="en-US" sz="2700"/>
              <a:t>P. D. often includes book studies such as The Daily Five, Strategies That Work, Literacy Work Stations, The Next Step in Guided Reading with time allowed to prepare and implement these practices.</a:t>
            </a:r>
          </a:p>
          <a:p>
            <a:pPr>
              <a:lnSpc>
                <a:spcPct val="90000"/>
              </a:lnSpc>
            </a:pPr>
            <a:r>
              <a:rPr lang="en-US" sz="2700"/>
              <a:t>P.D. is led by instructional coaches and teachers.</a:t>
            </a:r>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2560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25603" name="Rectangle 3"/>
          <p:cNvSpPr>
            <a:spLocks noChangeArrowheads="1"/>
          </p:cNvSpPr>
          <p:nvPr>
            <p:ph type="title"/>
          </p:nvPr>
        </p:nvSpPr>
        <p:spPr>
          <a:ln/>
        </p:spPr>
        <p:txBody>
          <a:bodyPr/>
          <a:lstStyle/>
          <a:p>
            <a:pPr algn="ctr"/>
            <a:r>
              <a:rPr lang="en-US"/>
              <a:t>Purposeful, Engaging Tasks</a:t>
            </a:r>
          </a:p>
        </p:txBody>
      </p:sp>
      <p:sp>
        <p:nvSpPr>
          <p:cNvPr id="25604" name="Rectangle 4"/>
          <p:cNvSpPr>
            <a:spLocks noChangeArrowheads="1"/>
          </p:cNvSpPr>
          <p:nvPr>
            <p:ph type="body" idx="1"/>
          </p:nvPr>
        </p:nvSpPr>
        <p:spPr>
          <a:ln/>
        </p:spPr>
        <p:txBody>
          <a:bodyPr/>
          <a:lstStyle/>
          <a:p>
            <a:r>
              <a:rPr lang="en-US"/>
              <a:t>We know students learn best by doing.</a:t>
            </a:r>
          </a:p>
          <a:p>
            <a:r>
              <a:rPr lang="en-US"/>
              <a:t>We know that using Bloom’s Taxonomy as a guide to selecting our activities increases the level of student learning.</a:t>
            </a:r>
          </a:p>
          <a:p>
            <a:r>
              <a:rPr lang="en-US"/>
              <a:t>Let’s take a look at pictures of student created activities that promote skill mastery.</a:t>
            </a: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17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171" name="Rectangle 3"/>
          <p:cNvSpPr>
            <a:spLocks noChangeArrowheads="1"/>
          </p:cNvSpPr>
          <p:nvPr>
            <p:ph type="title"/>
          </p:nvPr>
        </p:nvSpPr>
        <p:spPr>
          <a:ln/>
        </p:spPr>
        <p:txBody>
          <a:bodyPr/>
          <a:lstStyle/>
          <a:p>
            <a:endParaRPr lang="en-US"/>
          </a:p>
        </p:txBody>
      </p:sp>
      <p:pic>
        <p:nvPicPr>
          <p:cNvPr id="7172" name="Picture 4"/>
          <p:cNvPicPr>
            <a:picLocks noChangeAspect="1" noChangeArrowheads="1"/>
          </p:cNvPicPr>
          <p:nvPr/>
        </p:nvPicPr>
        <p:blipFill>
          <a:blip r:embed="rId2" cstate="print"/>
          <a:srcRect/>
          <a:stretch>
            <a:fillRect/>
          </a:stretch>
        </p:blipFill>
        <p:spPr bwMode="auto">
          <a:xfrm>
            <a:off x="1066800" y="1600200"/>
            <a:ext cx="6629400" cy="7772400"/>
          </a:xfrm>
          <a:prstGeom prst="rect">
            <a:avLst/>
          </a:prstGeom>
          <a:noFill/>
          <a:ln w="12700" cap="rnd">
            <a:noFill/>
            <a:round/>
            <a:headEnd/>
            <a:tailEnd/>
          </a:ln>
        </p:spPr>
      </p:pic>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a:stretch>
            <a:fillRect/>
          </a:stretch>
        </p:blipFill>
        <p:spPr bwMode="auto">
          <a:xfrm>
            <a:off x="0" y="0"/>
            <a:ext cx="4570413" cy="6858000"/>
          </a:xfrm>
          <a:prstGeom prst="rect">
            <a:avLst/>
          </a:prstGeom>
          <a:noFill/>
          <a:ln w="9525" cap="flat">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4267200" y="0"/>
            <a:ext cx="4876800" cy="6858000"/>
          </a:xfrm>
          <a:prstGeom prst="rect">
            <a:avLst/>
          </a:prstGeom>
          <a:noFill/>
          <a:ln w="9525" cap="flat">
            <a:noFill/>
            <a:miter lim="800000"/>
            <a:headEnd/>
            <a:tailEnd/>
          </a:ln>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cstate="print"/>
          <a:srcRect/>
          <a:stretch>
            <a:fillRect/>
          </a:stretch>
        </p:blipFill>
        <p:spPr bwMode="auto">
          <a:xfrm>
            <a:off x="1828800" y="0"/>
            <a:ext cx="5257800" cy="6858000"/>
          </a:xfrm>
          <a:prstGeom prst="rect">
            <a:avLst/>
          </a:prstGeom>
          <a:noFill/>
          <a:ln w="9525" cap="flat">
            <a:noFill/>
            <a:miter lim="800000"/>
            <a:headEnd/>
            <a:tailEnd/>
          </a:ln>
        </p:spPr>
      </p:pic>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1981200" y="0"/>
            <a:ext cx="4953000" cy="6858000"/>
          </a:xfrm>
          <a:prstGeom prst="rect">
            <a:avLst/>
          </a:prstGeom>
          <a:noFill/>
          <a:ln w="9525" cap="flat">
            <a:noFill/>
            <a:miter lim="800000"/>
            <a:headEnd/>
            <a:tailEnd/>
          </a:ln>
        </p:spPr>
      </p:pic>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a:stretch>
            <a:fillRect/>
          </a:stretch>
        </p:blipFill>
        <p:spPr bwMode="auto">
          <a:xfrm>
            <a:off x="1446213" y="0"/>
            <a:ext cx="6173787" cy="6858000"/>
          </a:xfrm>
          <a:prstGeom prst="rect">
            <a:avLst/>
          </a:prstGeom>
          <a:noFill/>
          <a:ln w="9525" cap="flat">
            <a:noFill/>
            <a:miter lim="800000"/>
            <a:headEnd/>
            <a:tailEnd/>
          </a:ln>
        </p:spPr>
      </p:pic>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0" y="0"/>
            <a:ext cx="4495800" cy="5713413"/>
          </a:xfrm>
          <a:prstGeom prst="rect">
            <a:avLst/>
          </a:prstGeom>
          <a:noFill/>
          <a:ln w="9525" cap="flat">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4267200" y="0"/>
            <a:ext cx="4876800" cy="5713413"/>
          </a:xfrm>
          <a:prstGeom prst="rect">
            <a:avLst/>
          </a:prstGeom>
          <a:noFill/>
          <a:ln w="9525" cap="flat">
            <a:noFill/>
            <a:miter lim="800000"/>
            <a:headEnd/>
            <a:tailEnd/>
          </a:ln>
        </p:spPr>
      </p:pic>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0" y="-228600"/>
            <a:ext cx="9142413" cy="7086600"/>
          </a:xfrm>
          <a:prstGeom prst="rect">
            <a:avLst/>
          </a:prstGeom>
          <a:noFill/>
          <a:ln w="9525" cap="flat">
            <a:noFill/>
            <a:miter lim="800000"/>
            <a:headEnd/>
            <a:tailEnd/>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cstate="print"/>
          <a:srcRect/>
          <a:stretch>
            <a:fillRect/>
          </a:stretch>
        </p:blipFill>
        <p:spPr bwMode="auto">
          <a:xfrm>
            <a:off x="838200" y="0"/>
            <a:ext cx="7162800" cy="6858000"/>
          </a:xfrm>
          <a:prstGeom prst="rect">
            <a:avLst/>
          </a:prstGeom>
          <a:noFill/>
          <a:ln w="9525" cap="flat">
            <a:noFill/>
            <a:miter lim="800000"/>
            <a:headEnd/>
            <a:tailEnd/>
          </a:ln>
        </p:spPr>
      </p:pic>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209800" y="0"/>
            <a:ext cx="5632450" cy="6858000"/>
          </a:xfrm>
          <a:prstGeom prst="rect">
            <a:avLst/>
          </a:prstGeom>
          <a:noFill/>
          <a:ln w="9525" cap="flat">
            <a:noFill/>
            <a:miter lim="800000"/>
            <a:headEnd/>
            <a:tailEnd/>
          </a:ln>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819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8195" name="Rectangle 3"/>
          <p:cNvSpPr>
            <a:spLocks noChangeArrowheads="1"/>
          </p:cNvSpPr>
          <p:nvPr>
            <p:ph type="title"/>
          </p:nvPr>
        </p:nvSpPr>
        <p:spPr>
          <a:ln/>
        </p:spPr>
        <p:txBody>
          <a:bodyPr/>
          <a:lstStyle/>
          <a:p>
            <a:r>
              <a:rPr lang="en-US"/>
              <a:t>SCS Administration</a:t>
            </a:r>
          </a:p>
        </p:txBody>
      </p:sp>
      <p:sp>
        <p:nvSpPr>
          <p:cNvPr id="8196" name="Rectangle 4"/>
          <p:cNvSpPr>
            <a:spLocks noChangeArrowheads="1"/>
          </p:cNvSpPr>
          <p:nvPr>
            <p:ph type="body" idx="1"/>
          </p:nvPr>
        </p:nvSpPr>
        <p:spPr>
          <a:ln/>
        </p:spPr>
        <p:txBody>
          <a:bodyPr/>
          <a:lstStyle/>
          <a:p>
            <a:pPr lvl="1">
              <a:spcBef>
                <a:spcPct val="0"/>
              </a:spcBef>
            </a:pPr>
            <a:r>
              <a:rPr lang="en-US" sz="3600" b="1"/>
              <a:t>Dr. Melanie Miller</a:t>
            </a:r>
            <a:endParaRPr lang="en-US"/>
          </a:p>
          <a:p>
            <a:pPr lvl="1"/>
            <a:r>
              <a:rPr lang="en-US"/>
              <a:t>Director of Schools</a:t>
            </a:r>
          </a:p>
          <a:p>
            <a:pPr lvl="1"/>
            <a:r>
              <a:rPr lang="en-US" u="sng">
                <a:solidFill>
                  <a:srgbClr val="168BBA"/>
                </a:solidFill>
                <a:hlinkClick r:id="rId2"/>
              </a:rPr>
              <a:t>Melanie.miller@scstn.net</a:t>
            </a:r>
            <a:endParaRPr lang="en-US"/>
          </a:p>
          <a:p>
            <a:pPr lvl="1"/>
            <a:endParaRPr lang="en-US"/>
          </a:p>
          <a:p>
            <a:pPr lvl="1">
              <a:spcBef>
                <a:spcPts val="900"/>
              </a:spcBef>
            </a:pPr>
            <a:r>
              <a:rPr lang="en-US" sz="3600" b="1"/>
              <a:t>Dr. Larry Stein</a:t>
            </a:r>
            <a:endParaRPr lang="en-US"/>
          </a:p>
          <a:p>
            <a:pPr lvl="1"/>
            <a:r>
              <a:rPr lang="en-US"/>
              <a:t>Supervisor of Instruction</a:t>
            </a:r>
          </a:p>
          <a:p>
            <a:pPr lvl="1"/>
            <a:r>
              <a:rPr lang="en-US" u="sng">
                <a:solidFill>
                  <a:srgbClr val="168BBA"/>
                </a:solidFill>
                <a:hlinkClick r:id="rId3"/>
              </a:rPr>
              <a:t>Larry.stein@scstn.net</a:t>
            </a:r>
            <a:endParaRPr lang="en-US" u="sng">
              <a:solidFill>
                <a:srgbClr val="168BBA"/>
              </a:solidFill>
            </a:endParaRPr>
          </a:p>
        </p:txBody>
      </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cstate="print"/>
          <a:srcRect/>
          <a:stretch>
            <a:fillRect/>
          </a:stretch>
        </p:blipFill>
        <p:spPr bwMode="auto">
          <a:xfrm>
            <a:off x="1981200" y="0"/>
            <a:ext cx="6172200" cy="6858000"/>
          </a:xfrm>
          <a:prstGeom prst="rect">
            <a:avLst/>
          </a:prstGeom>
          <a:noFill/>
          <a:ln w="9525" cap="flat">
            <a:noFill/>
            <a:miter lim="800000"/>
            <a:headEnd/>
            <a:tailEnd/>
          </a:ln>
        </p:spPr>
      </p:pic>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cstate="print"/>
          <a:srcRect/>
          <a:stretch>
            <a:fillRect/>
          </a:stretch>
        </p:blipFill>
        <p:spPr bwMode="auto">
          <a:xfrm>
            <a:off x="0" y="-152400"/>
            <a:ext cx="9142413" cy="7010400"/>
          </a:xfrm>
          <a:prstGeom prst="rect">
            <a:avLst/>
          </a:prstGeom>
          <a:noFill/>
          <a:ln w="9525" cap="flat">
            <a:noFill/>
            <a:miter lim="800000"/>
            <a:headEnd/>
            <a:tailEnd/>
          </a:ln>
        </p:spPr>
      </p:pic>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cstate="print"/>
          <a:srcRect/>
          <a:stretch>
            <a:fillRect/>
          </a:stretch>
        </p:blipFill>
        <p:spPr bwMode="auto">
          <a:xfrm>
            <a:off x="914400" y="0"/>
            <a:ext cx="7162800" cy="6858000"/>
          </a:xfrm>
          <a:prstGeom prst="rect">
            <a:avLst/>
          </a:prstGeom>
          <a:noFill/>
          <a:ln w="9525" cap="flat">
            <a:noFill/>
            <a:miter lim="800000"/>
            <a:headEnd/>
            <a:tailEnd/>
          </a:ln>
        </p:spPr>
      </p:pic>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cap="flat">
            <a:noFill/>
            <a:miter lim="800000"/>
            <a:headEnd/>
            <a:tailEnd/>
          </a:ln>
        </p:spPr>
      </p:pic>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cstate="print"/>
          <a:srcRect/>
          <a:stretch>
            <a:fillRect/>
          </a:stretch>
        </p:blipFill>
        <p:spPr bwMode="auto">
          <a:xfrm>
            <a:off x="1371600" y="0"/>
            <a:ext cx="6629400" cy="6858000"/>
          </a:xfrm>
          <a:prstGeom prst="rect">
            <a:avLst/>
          </a:prstGeom>
          <a:noFill/>
          <a:ln w="9525" cap="flat">
            <a:noFill/>
            <a:miter lim="800000"/>
            <a:headEnd/>
            <a:tailEnd/>
          </a:ln>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0" y="0"/>
            <a:ext cx="9155113" cy="5133975"/>
          </a:xfrm>
          <a:prstGeom prst="rect">
            <a:avLst/>
          </a:prstGeom>
          <a:solidFill>
            <a:schemeClr val="accent1"/>
          </a:solidFill>
          <a:ln w="48000" cap="flat">
            <a:noFill/>
            <a:round/>
            <a:headEnd type="none" w="med" len="med"/>
            <a:tailEnd type="none" w="med" len="med"/>
          </a:ln>
        </p:spPr>
        <p:txBody>
          <a:bodyPr lIns="0" tIns="0" rIns="0" bIns="0"/>
          <a:lstStyle/>
          <a:p>
            <a:endParaRPr lang="en-US"/>
          </a:p>
        </p:txBody>
      </p:sp>
      <p:sp>
        <p:nvSpPr>
          <p:cNvPr id="45058" name="Rectangle 2"/>
          <p:cNvSpPr>
            <a:spLocks/>
          </p:cNvSpPr>
          <p:nvPr/>
        </p:nvSpPr>
        <p:spPr bwMode="auto">
          <a:xfrm>
            <a:off x="0" y="5127625"/>
            <a:ext cx="9156700" cy="46038"/>
          </a:xfrm>
          <a:prstGeom prst="rect">
            <a:avLst/>
          </a:prstGeom>
          <a:solidFill>
            <a:srgbClr val="FFFFFF"/>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45059" name="Rectangle 3"/>
          <p:cNvSpPr>
            <a:spLocks noChangeArrowheads="1"/>
          </p:cNvSpPr>
          <p:nvPr>
            <p:ph type="title"/>
          </p:nvPr>
        </p:nvSpPr>
        <p:spPr>
          <a:ln/>
        </p:spPr>
        <p:txBody>
          <a:bodyPr/>
          <a:lstStyle/>
          <a:p>
            <a:r>
              <a:rPr lang="en-US"/>
              <a:t>How Do We Make Our Teaching Stick?</a:t>
            </a:r>
          </a:p>
        </p:txBody>
      </p:sp>
      <p:sp>
        <p:nvSpPr>
          <p:cNvPr id="45060" name="Rectangle 4"/>
          <p:cNvSpPr>
            <a:spLocks noChangeArrowheads="1"/>
          </p:cNvSpPr>
          <p:nvPr>
            <p:ph type="body" idx="1"/>
          </p:nvPr>
        </p:nvSpPr>
        <p:spPr>
          <a:ln/>
        </p:spPr>
        <p:txBody>
          <a:bodyPr/>
          <a:lstStyle/>
          <a:p>
            <a:endParaRPr lang="en-US"/>
          </a:p>
        </p:txBody>
      </p:sp>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4608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46083" name="Rectangle 3"/>
          <p:cNvSpPr>
            <a:spLocks noChangeArrowheads="1"/>
          </p:cNvSpPr>
          <p:nvPr>
            <p:ph type="title"/>
          </p:nvPr>
        </p:nvSpPr>
        <p:spPr>
          <a:ln/>
        </p:spPr>
        <p:txBody>
          <a:bodyPr/>
          <a:lstStyle/>
          <a:p>
            <a:r>
              <a:rPr lang="en-US"/>
              <a:t>MANTRA</a:t>
            </a:r>
          </a:p>
        </p:txBody>
      </p:sp>
      <p:sp>
        <p:nvSpPr>
          <p:cNvPr id="46084" name="Rectangle 4"/>
          <p:cNvSpPr>
            <a:spLocks noChangeArrowheads="1"/>
          </p:cNvSpPr>
          <p:nvPr>
            <p:ph type="body" idx="1"/>
          </p:nvPr>
        </p:nvSpPr>
        <p:spPr>
          <a:ln/>
        </p:spPr>
        <p:txBody>
          <a:bodyPr/>
          <a:lstStyle/>
          <a:p>
            <a:r>
              <a:rPr lang="en-US" sz="2800"/>
              <a:t>We Are a SUPER SCHOOL!</a:t>
            </a:r>
          </a:p>
          <a:p>
            <a:r>
              <a:rPr lang="en-US" sz="2800"/>
              <a:t>With SUPER STUDENTS!</a:t>
            </a:r>
          </a:p>
          <a:p>
            <a:r>
              <a:rPr lang="en-US" sz="2800"/>
              <a:t>Staying SUPER FOCUSED!</a:t>
            </a:r>
          </a:p>
        </p:txBody>
      </p:sp>
      <p:sp>
        <p:nvSpPr>
          <p:cNvPr id="46085" name="Rectangle 5"/>
          <p:cNvSpPr>
            <a:spLocks/>
          </p:cNvSpPr>
          <p:nvPr/>
        </p:nvSpPr>
        <p:spPr bwMode="auto">
          <a:xfrm>
            <a:off x="4648200" y="1773238"/>
            <a:ext cx="4038600" cy="4624387"/>
          </a:xfrm>
          <a:prstGeom prst="rect">
            <a:avLst/>
          </a:prstGeom>
          <a:noFill/>
          <a:ln w="12700" cap="rnd">
            <a:noFill/>
            <a:round/>
            <a:headEnd type="none" w="med" len="med"/>
            <a:tailEnd type="none" w="med" len="med"/>
          </a:ln>
        </p:spPr>
        <p:txBody>
          <a:bodyPr lIns="0" tIns="0" rIns="0" bIns="0"/>
          <a:lstStyle/>
          <a:p>
            <a:endParaRPr lang="en-US"/>
          </a:p>
        </p:txBody>
      </p:sp>
      <p:pic>
        <p:nvPicPr>
          <p:cNvPr id="46086" name="Picture 6"/>
          <p:cNvPicPr>
            <a:picLocks noChangeAspect="1" noChangeArrowheads="1"/>
          </p:cNvPicPr>
          <p:nvPr/>
        </p:nvPicPr>
        <p:blipFill>
          <a:blip r:embed="rId2" cstate="print"/>
          <a:srcRect/>
          <a:stretch>
            <a:fillRect/>
          </a:stretch>
        </p:blipFill>
        <p:spPr bwMode="auto">
          <a:xfrm>
            <a:off x="4572000" y="1371600"/>
            <a:ext cx="4572000" cy="5105400"/>
          </a:xfrm>
          <a:prstGeom prst="rect">
            <a:avLst/>
          </a:prstGeom>
          <a:noFill/>
          <a:ln w="12700" cap="rnd">
            <a:noFill/>
            <a:round/>
            <a:headEnd/>
            <a:tailEnd/>
          </a:ln>
        </p:spPr>
      </p:pic>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921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9219" name="Rectangle 3"/>
          <p:cNvSpPr>
            <a:spLocks noChangeArrowheads="1"/>
          </p:cNvSpPr>
          <p:nvPr>
            <p:ph type="title"/>
          </p:nvPr>
        </p:nvSpPr>
        <p:spPr>
          <a:ln/>
        </p:spPr>
        <p:txBody>
          <a:bodyPr/>
          <a:lstStyle/>
          <a:p>
            <a:r>
              <a:rPr lang="en-US"/>
              <a:t>Presenters</a:t>
            </a:r>
          </a:p>
        </p:txBody>
      </p:sp>
      <p:sp>
        <p:nvSpPr>
          <p:cNvPr id="9220" name="Rectangle 4"/>
          <p:cNvSpPr>
            <a:spLocks noChangeArrowheads="1"/>
          </p:cNvSpPr>
          <p:nvPr>
            <p:ph type="body" idx="1"/>
          </p:nvPr>
        </p:nvSpPr>
        <p:spPr>
          <a:ln/>
        </p:spPr>
        <p:txBody>
          <a:bodyPr/>
          <a:lstStyle/>
          <a:p>
            <a:r>
              <a:rPr lang="en-US"/>
              <a:t>Melissa Purdy – Instructional Coach</a:t>
            </a:r>
          </a:p>
          <a:p>
            <a:r>
              <a:rPr lang="en-US"/>
              <a:t>Julia King- 8</a:t>
            </a:r>
            <a:r>
              <a:rPr lang="en-US" baseline="30000"/>
              <a:t>th</a:t>
            </a:r>
            <a:r>
              <a:rPr lang="en-US"/>
              <a:t> Grade Language Arts</a:t>
            </a:r>
          </a:p>
          <a:p>
            <a:r>
              <a:rPr lang="en-US"/>
              <a:t>Tonya Wallis- 5</a:t>
            </a:r>
            <a:r>
              <a:rPr lang="en-US" baseline="30000"/>
              <a:t>th</a:t>
            </a:r>
            <a:r>
              <a:rPr lang="en-US"/>
              <a:t> Grade Teacher</a:t>
            </a:r>
          </a:p>
          <a:p>
            <a:r>
              <a:rPr lang="en-US"/>
              <a:t>Karen Sadikoff-Instructional Coach/Reading Intervention</a:t>
            </a:r>
          </a:p>
        </p:txBody>
      </p:sp>
    </p:spTree>
  </p:cSld>
  <p:clrMapOvr>
    <a:masterClrMapping/>
  </p:clrMapOvr>
  <p:transition spd="med">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4710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47107" name="Rectangle 3"/>
          <p:cNvSpPr>
            <a:spLocks noChangeArrowheads="1"/>
          </p:cNvSpPr>
          <p:nvPr>
            <p:ph type="title"/>
          </p:nvPr>
        </p:nvSpPr>
        <p:spPr>
          <a:ln/>
        </p:spPr>
        <p:txBody>
          <a:bodyPr/>
          <a:lstStyle/>
          <a:p>
            <a:r>
              <a:rPr lang="en-US"/>
              <a:t>Super School</a:t>
            </a:r>
          </a:p>
        </p:txBody>
      </p:sp>
      <p:pic>
        <p:nvPicPr>
          <p:cNvPr id="47108" name="Picture 4"/>
          <p:cNvPicPr>
            <a:picLocks noChangeAspect="1" noChangeArrowheads="1"/>
          </p:cNvPicPr>
          <p:nvPr/>
        </p:nvPicPr>
        <p:blipFill>
          <a:blip r:embed="rId2" cstate="print"/>
          <a:srcRect/>
          <a:stretch>
            <a:fillRect/>
          </a:stretch>
        </p:blipFill>
        <p:spPr bwMode="auto">
          <a:xfrm>
            <a:off x="1487488" y="1774825"/>
            <a:ext cx="6167437" cy="4625975"/>
          </a:xfrm>
          <a:prstGeom prst="rect">
            <a:avLst/>
          </a:prstGeom>
          <a:noFill/>
          <a:ln w="12700" cap="rnd">
            <a:noFill/>
            <a:round/>
            <a:headEnd/>
            <a:tailEnd/>
          </a:ln>
        </p:spPr>
      </p:pic>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4813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48131" name="Rectangle 3"/>
          <p:cNvSpPr>
            <a:spLocks noChangeArrowheads="1"/>
          </p:cNvSpPr>
          <p:nvPr>
            <p:ph type="title"/>
          </p:nvPr>
        </p:nvSpPr>
        <p:spPr>
          <a:ln/>
        </p:spPr>
        <p:txBody>
          <a:bodyPr/>
          <a:lstStyle/>
          <a:p>
            <a:r>
              <a:rPr lang="en-US"/>
              <a:t>Living Above the Line</a:t>
            </a:r>
          </a:p>
        </p:txBody>
      </p:sp>
      <p:sp>
        <p:nvSpPr>
          <p:cNvPr id="48132" name="Rectangle 4"/>
          <p:cNvSpPr>
            <a:spLocks noChangeArrowheads="1"/>
          </p:cNvSpPr>
          <p:nvPr>
            <p:ph type="body" idx="1"/>
          </p:nvPr>
        </p:nvSpPr>
        <p:spPr>
          <a:ln/>
        </p:spPr>
        <p:txBody>
          <a:bodyPr/>
          <a:lstStyle/>
          <a:p>
            <a:pPr algn="ctr"/>
            <a:r>
              <a:rPr lang="en-US"/>
              <a:t>Where Are You Living?</a:t>
            </a:r>
          </a:p>
          <a:p>
            <a:r>
              <a:rPr lang="en-US"/>
              <a:t>   _____________________________________</a:t>
            </a:r>
          </a:p>
        </p:txBody>
      </p:sp>
      <p:pic>
        <p:nvPicPr>
          <p:cNvPr id="48133" name="Picture 5"/>
          <p:cNvPicPr>
            <a:picLocks noChangeAspect="1" noChangeArrowheads="1"/>
          </p:cNvPicPr>
          <p:nvPr/>
        </p:nvPicPr>
        <p:blipFill>
          <a:blip r:embed="rId2" cstate="print"/>
          <a:srcRect/>
          <a:stretch>
            <a:fillRect/>
          </a:stretch>
        </p:blipFill>
        <p:spPr bwMode="auto">
          <a:xfrm>
            <a:off x="3657600" y="3276600"/>
            <a:ext cx="5105400" cy="3429000"/>
          </a:xfrm>
          <a:prstGeom prst="rect">
            <a:avLst/>
          </a:prstGeom>
          <a:noFill/>
          <a:ln w="12700" cap="rnd">
            <a:noFill/>
            <a:round/>
            <a:headEnd/>
            <a:tailEnd/>
          </a:ln>
        </p:spPr>
      </p:pic>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4915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49155" name="Rectangle 3"/>
          <p:cNvSpPr>
            <a:spLocks noChangeArrowheads="1"/>
          </p:cNvSpPr>
          <p:nvPr>
            <p:ph type="title"/>
          </p:nvPr>
        </p:nvSpPr>
        <p:spPr>
          <a:ln/>
        </p:spPr>
        <p:txBody>
          <a:bodyPr/>
          <a:lstStyle/>
          <a:p>
            <a:r>
              <a:rPr lang="en-US"/>
              <a:t>Whole Brain Management</a:t>
            </a:r>
          </a:p>
        </p:txBody>
      </p:sp>
      <p:sp>
        <p:nvSpPr>
          <p:cNvPr id="49156" name="Rectangle 4"/>
          <p:cNvSpPr>
            <a:spLocks noChangeArrowheads="1"/>
          </p:cNvSpPr>
          <p:nvPr>
            <p:ph type="body" idx="1"/>
          </p:nvPr>
        </p:nvSpPr>
        <p:spPr>
          <a:ln/>
        </p:spPr>
        <p:txBody>
          <a:bodyPr/>
          <a:lstStyle/>
          <a:p>
            <a:r>
              <a:rPr lang="en-US"/>
              <a:t>Class, Class, Class…</a:t>
            </a:r>
          </a:p>
          <a:p>
            <a:r>
              <a:rPr lang="en-US"/>
              <a:t>Echo…</a:t>
            </a:r>
          </a:p>
          <a:p>
            <a:r>
              <a:rPr lang="en-US"/>
              <a:t>Yes, Yes, Yes….</a:t>
            </a:r>
          </a:p>
          <a:p>
            <a:endParaRPr lang="en-US"/>
          </a:p>
          <a:p>
            <a:r>
              <a:rPr lang="en-US"/>
              <a:t>OH…. CLA…SS</a:t>
            </a:r>
          </a:p>
          <a:p>
            <a:r>
              <a:rPr lang="en-US"/>
              <a:t>Echo…</a:t>
            </a:r>
          </a:p>
          <a:p>
            <a:r>
              <a:rPr lang="en-US"/>
              <a:t>OH…. YE…..S</a:t>
            </a:r>
          </a:p>
          <a:p>
            <a:r>
              <a:rPr lang="en-US"/>
              <a:t>Teaches Students to really focus and listen when the teacher speaks.</a:t>
            </a: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017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0179" name="Rectangle 3"/>
          <p:cNvSpPr>
            <a:spLocks noChangeArrowheads="1"/>
          </p:cNvSpPr>
          <p:nvPr>
            <p:ph type="title"/>
          </p:nvPr>
        </p:nvSpPr>
        <p:spPr>
          <a:ln/>
        </p:spPr>
        <p:txBody>
          <a:bodyPr/>
          <a:lstStyle/>
          <a:p>
            <a:r>
              <a:rPr lang="en-US"/>
              <a:t>Blitz</a:t>
            </a:r>
          </a:p>
        </p:txBody>
      </p:sp>
      <p:sp>
        <p:nvSpPr>
          <p:cNvPr id="50180" name="Rectangle 4"/>
          <p:cNvSpPr>
            <a:spLocks noChangeArrowheads="1"/>
          </p:cNvSpPr>
          <p:nvPr>
            <p:ph type="body" idx="1"/>
          </p:nvPr>
        </p:nvSpPr>
        <p:spPr>
          <a:ln/>
        </p:spPr>
        <p:txBody>
          <a:bodyPr/>
          <a:lstStyle/>
          <a:p>
            <a:r>
              <a:rPr lang="en-US"/>
              <a:t>Interactive Intervention That Makes a Difference</a:t>
            </a:r>
          </a:p>
          <a:p>
            <a:r>
              <a:rPr lang="en-US"/>
              <a:t>What is Blitz?</a:t>
            </a:r>
          </a:p>
          <a:p>
            <a:r>
              <a:rPr lang="en-US"/>
              <a:t>How are students grouped?</a:t>
            </a:r>
          </a:p>
          <a:p>
            <a:r>
              <a:rPr lang="en-US"/>
              <a:t>Who teaches what?</a:t>
            </a:r>
          </a:p>
          <a:p>
            <a:r>
              <a:rPr lang="en-US"/>
              <a:t>What types of lessons occur during blitz?</a:t>
            </a:r>
          </a:p>
        </p:txBody>
      </p:sp>
    </p:spTree>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325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3251" name="Rectangle 3"/>
          <p:cNvSpPr>
            <a:spLocks noChangeArrowheads="1"/>
          </p:cNvSpPr>
          <p:nvPr>
            <p:ph type="title"/>
          </p:nvPr>
        </p:nvSpPr>
        <p:spPr>
          <a:ln/>
        </p:spPr>
        <p:txBody>
          <a:bodyPr/>
          <a:lstStyle/>
          <a:p>
            <a:r>
              <a:rPr lang="en-US"/>
              <a:t>Whole Brain Instruction</a:t>
            </a:r>
          </a:p>
        </p:txBody>
      </p:sp>
      <p:sp>
        <p:nvSpPr>
          <p:cNvPr id="53252" name="Rectangle 4"/>
          <p:cNvSpPr>
            <a:spLocks noChangeArrowheads="1"/>
          </p:cNvSpPr>
          <p:nvPr>
            <p:ph type="body" idx="1"/>
          </p:nvPr>
        </p:nvSpPr>
        <p:spPr>
          <a:ln/>
        </p:spPr>
        <p:txBody>
          <a:bodyPr/>
          <a:lstStyle/>
          <a:p>
            <a:r>
              <a:rPr lang="en-US"/>
              <a:t>Songs</a:t>
            </a:r>
          </a:p>
          <a:p>
            <a:r>
              <a:rPr lang="en-US"/>
              <a:t>Skits</a:t>
            </a:r>
          </a:p>
          <a:p>
            <a:r>
              <a:rPr lang="en-US"/>
              <a:t>Chants</a:t>
            </a:r>
          </a:p>
          <a:p>
            <a:r>
              <a:rPr lang="en-US"/>
              <a:t>Media</a:t>
            </a:r>
          </a:p>
          <a:p>
            <a:r>
              <a:rPr lang="en-US"/>
              <a:t>Field Experience</a:t>
            </a:r>
          </a:p>
          <a:p>
            <a:r>
              <a:rPr lang="en-US"/>
              <a:t>Dr. Marcia Tate “Worksheets Don’t Grow Dendrites”</a:t>
            </a:r>
          </a:p>
        </p:txBody>
      </p:sp>
    </p:spTree>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427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4275" name="Rectangle 3"/>
          <p:cNvSpPr>
            <a:spLocks noChangeArrowheads="1"/>
          </p:cNvSpPr>
          <p:nvPr>
            <p:ph type="title"/>
          </p:nvPr>
        </p:nvSpPr>
        <p:spPr>
          <a:ln/>
        </p:spPr>
        <p:txBody>
          <a:bodyPr/>
          <a:lstStyle/>
          <a:p>
            <a:r>
              <a:rPr lang="en-US"/>
              <a:t>Adverbs</a:t>
            </a:r>
          </a:p>
        </p:txBody>
      </p:sp>
      <p:pic>
        <p:nvPicPr>
          <p:cNvPr id="54276" name="Picture 4"/>
          <p:cNvPicPr>
            <a:picLocks noChangeAspect="1" noChangeArrowheads="1"/>
          </p:cNvPicPr>
          <p:nvPr/>
        </p:nvPicPr>
        <p:blipFill>
          <a:blip r:embed="rId2" cstate="print"/>
          <a:srcRect/>
          <a:stretch>
            <a:fillRect/>
          </a:stretch>
        </p:blipFill>
        <p:spPr bwMode="auto">
          <a:xfrm>
            <a:off x="685800" y="1752600"/>
            <a:ext cx="7391400" cy="4648200"/>
          </a:xfrm>
          <a:prstGeom prst="rect">
            <a:avLst/>
          </a:prstGeom>
          <a:noFill/>
          <a:ln w="12700" cap="rnd">
            <a:noFill/>
            <a:round/>
            <a:headEnd/>
            <a:tailEnd/>
          </a:ln>
        </p:spPr>
      </p:pic>
    </p:spTree>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529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5299" name="Rectangle 3"/>
          <p:cNvSpPr>
            <a:spLocks noChangeArrowheads="1"/>
          </p:cNvSpPr>
          <p:nvPr>
            <p:ph type="title"/>
          </p:nvPr>
        </p:nvSpPr>
        <p:spPr>
          <a:ln/>
        </p:spPr>
        <p:txBody>
          <a:bodyPr/>
          <a:lstStyle/>
          <a:p>
            <a:r>
              <a:rPr lang="en-US"/>
              <a:t>Prepositions </a:t>
            </a:r>
          </a:p>
        </p:txBody>
      </p:sp>
      <p:pic>
        <p:nvPicPr>
          <p:cNvPr id="55300" name="Picture 4"/>
          <p:cNvPicPr>
            <a:picLocks noChangeAspect="1" noChangeArrowheads="1"/>
          </p:cNvPicPr>
          <p:nvPr/>
        </p:nvPicPr>
        <p:blipFill>
          <a:blip r:embed="rId2" cstate="print"/>
          <a:srcRect/>
          <a:stretch>
            <a:fillRect/>
          </a:stretch>
        </p:blipFill>
        <p:spPr bwMode="auto">
          <a:xfrm>
            <a:off x="762000" y="1905000"/>
            <a:ext cx="7543800" cy="4267200"/>
          </a:xfrm>
          <a:prstGeom prst="rect">
            <a:avLst/>
          </a:prstGeom>
          <a:noFill/>
          <a:ln w="12700" cap="rnd">
            <a:noFill/>
            <a:round/>
            <a:headEnd/>
            <a:tailEnd/>
          </a:ln>
        </p:spPr>
      </p:pic>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632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6323" name="Rectangle 3"/>
          <p:cNvSpPr>
            <a:spLocks noChangeArrowheads="1"/>
          </p:cNvSpPr>
          <p:nvPr>
            <p:ph type="title"/>
          </p:nvPr>
        </p:nvSpPr>
        <p:spPr>
          <a:ln/>
        </p:spPr>
        <p:txBody>
          <a:bodyPr/>
          <a:lstStyle/>
          <a:p>
            <a:r>
              <a:rPr lang="en-US"/>
              <a:t>Engaging Hooks</a:t>
            </a:r>
          </a:p>
        </p:txBody>
      </p:sp>
      <p:sp>
        <p:nvSpPr>
          <p:cNvPr id="56324" name="Rectangle 4"/>
          <p:cNvSpPr>
            <a:spLocks noChangeArrowheads="1"/>
          </p:cNvSpPr>
          <p:nvPr>
            <p:ph type="body" idx="1"/>
          </p:nvPr>
        </p:nvSpPr>
        <p:spPr>
          <a:ln/>
        </p:spPr>
        <p:txBody>
          <a:bodyPr/>
          <a:lstStyle/>
          <a:p>
            <a:r>
              <a:rPr lang="en-US"/>
              <a:t>Cupid Shuffle-  sequence</a:t>
            </a:r>
          </a:p>
          <a:p>
            <a:r>
              <a:rPr lang="en-US"/>
              <a:t>“Forest Gump” Clip- Predicting- QVCIPC</a:t>
            </a:r>
          </a:p>
          <a:p>
            <a:r>
              <a:rPr lang="en-US"/>
              <a:t>“Up” Clip- Flow and Irrelevant Sentences</a:t>
            </a:r>
          </a:p>
          <a:p>
            <a:r>
              <a:rPr lang="en-US"/>
              <a:t>“Lion King” clip- Foreshadowing</a:t>
            </a:r>
          </a:p>
          <a:p>
            <a:r>
              <a:rPr lang="en-US"/>
              <a:t>TV411- Summary</a:t>
            </a:r>
          </a:p>
          <a:p>
            <a:r>
              <a:rPr lang="en-US"/>
              <a:t>Recorded horse trainer breaking a horse- inferences</a:t>
            </a:r>
          </a:p>
          <a:p>
            <a:r>
              <a:rPr lang="en-US"/>
              <a:t>Career day- Inferences and Drawing Conclusions</a:t>
            </a:r>
          </a:p>
        </p:txBody>
      </p:sp>
    </p:spTree>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734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7347" name="Rectangle 3"/>
          <p:cNvSpPr>
            <a:spLocks noChangeArrowheads="1"/>
          </p:cNvSpPr>
          <p:nvPr>
            <p:ph type="title"/>
          </p:nvPr>
        </p:nvSpPr>
        <p:spPr>
          <a:ln/>
        </p:spPr>
        <p:txBody>
          <a:bodyPr/>
          <a:lstStyle/>
          <a:p>
            <a:r>
              <a:rPr lang="en-US"/>
              <a:t>Forrest Gump</a:t>
            </a:r>
          </a:p>
        </p:txBody>
      </p:sp>
      <p:pic>
        <p:nvPicPr>
          <p:cNvPr id="57348" name="Picture 4"/>
          <p:cNvPicPr>
            <a:picLocks noChangeAspect="1" noChangeArrowheads="1"/>
          </p:cNvPicPr>
          <p:nvPr/>
        </p:nvPicPr>
        <p:blipFill>
          <a:blip r:embed="rId2" cstate="print"/>
          <a:srcRect/>
          <a:stretch>
            <a:fillRect/>
          </a:stretch>
        </p:blipFill>
        <p:spPr bwMode="auto">
          <a:xfrm>
            <a:off x="1570038" y="1447800"/>
            <a:ext cx="6003925" cy="4911725"/>
          </a:xfrm>
          <a:prstGeom prst="rect">
            <a:avLst/>
          </a:prstGeom>
          <a:noFill/>
          <a:ln w="12700" cap="rnd">
            <a:noFill/>
            <a:round/>
            <a:headEnd/>
            <a:tailEnd/>
          </a:ln>
        </p:spPr>
      </p:pic>
    </p:spTree>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837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8371" name="Rectangle 3"/>
          <p:cNvSpPr>
            <a:spLocks noChangeArrowheads="1"/>
          </p:cNvSpPr>
          <p:nvPr>
            <p:ph type="title"/>
          </p:nvPr>
        </p:nvSpPr>
        <p:spPr>
          <a:ln/>
        </p:spPr>
        <p:txBody>
          <a:bodyPr/>
          <a:lstStyle/>
          <a:p>
            <a:r>
              <a:rPr lang="en-US"/>
              <a:t>Flow and Irrelevant Sentences</a:t>
            </a:r>
          </a:p>
        </p:txBody>
      </p:sp>
      <p:pic>
        <p:nvPicPr>
          <p:cNvPr id="58372" name="Picture 4"/>
          <p:cNvPicPr>
            <a:picLocks noChangeAspect="1" noChangeArrowheads="1"/>
          </p:cNvPicPr>
          <p:nvPr/>
        </p:nvPicPr>
        <p:blipFill>
          <a:blip r:embed="rId2" cstate="print"/>
          <a:srcRect/>
          <a:stretch>
            <a:fillRect/>
          </a:stretch>
        </p:blipFill>
        <p:spPr bwMode="auto">
          <a:xfrm>
            <a:off x="1692275" y="1600200"/>
            <a:ext cx="5681663" cy="4648200"/>
          </a:xfrm>
          <a:prstGeom prst="rect">
            <a:avLst/>
          </a:prstGeom>
          <a:noFill/>
          <a:ln w="12700" cap="rnd">
            <a:noFill/>
            <a:round/>
            <a:headEnd/>
            <a:tailEnd/>
          </a:ln>
        </p:spPr>
      </p:pic>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024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0243" name="Rectangle 3"/>
          <p:cNvSpPr>
            <a:spLocks noChangeArrowheads="1"/>
          </p:cNvSpPr>
          <p:nvPr>
            <p:ph type="title"/>
          </p:nvPr>
        </p:nvSpPr>
        <p:spPr>
          <a:ln/>
        </p:spPr>
        <p:txBody>
          <a:bodyPr/>
          <a:lstStyle/>
          <a:p>
            <a:r>
              <a:rPr lang="en-US"/>
              <a:t>In the Beginning…</a:t>
            </a:r>
          </a:p>
        </p:txBody>
      </p:sp>
      <p:pic>
        <p:nvPicPr>
          <p:cNvPr id="10244" name="Picture 4"/>
          <p:cNvPicPr>
            <a:picLocks noChangeAspect="1" noChangeArrowheads="1"/>
          </p:cNvPicPr>
          <p:nvPr/>
        </p:nvPicPr>
        <p:blipFill>
          <a:blip r:embed="rId2" cstate="print"/>
          <a:srcRect/>
          <a:stretch>
            <a:fillRect/>
          </a:stretch>
        </p:blipFill>
        <p:spPr bwMode="auto">
          <a:xfrm>
            <a:off x="1143000" y="2057400"/>
            <a:ext cx="8001000" cy="4506913"/>
          </a:xfrm>
          <a:prstGeom prst="rect">
            <a:avLst/>
          </a:prstGeom>
          <a:noFill/>
          <a:ln w="12700" cap="rnd">
            <a:noFill/>
            <a:round/>
            <a:headEnd/>
            <a:tailEnd/>
          </a:ln>
        </p:spPr>
      </p:pic>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5939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59395" name="Rectangle 3"/>
          <p:cNvSpPr>
            <a:spLocks noChangeArrowheads="1"/>
          </p:cNvSpPr>
          <p:nvPr>
            <p:ph type="title"/>
          </p:nvPr>
        </p:nvSpPr>
        <p:spPr>
          <a:ln/>
        </p:spPr>
        <p:txBody>
          <a:bodyPr/>
          <a:lstStyle/>
          <a:p>
            <a:r>
              <a:rPr lang="en-US"/>
              <a:t>Group Roles</a:t>
            </a:r>
          </a:p>
        </p:txBody>
      </p:sp>
      <p:sp>
        <p:nvSpPr>
          <p:cNvPr id="59396" name="Rectangle 4"/>
          <p:cNvSpPr>
            <a:spLocks noChangeArrowheads="1"/>
          </p:cNvSpPr>
          <p:nvPr>
            <p:ph type="body" idx="1"/>
          </p:nvPr>
        </p:nvSpPr>
        <p:spPr>
          <a:ln/>
        </p:spPr>
        <p:txBody>
          <a:bodyPr/>
          <a:lstStyle/>
          <a:p>
            <a:r>
              <a:rPr lang="en-US"/>
              <a:t>Leader</a:t>
            </a:r>
          </a:p>
          <a:p>
            <a:r>
              <a:rPr lang="en-US"/>
              <a:t>Recorder/ Organizer</a:t>
            </a:r>
          </a:p>
          <a:p>
            <a:r>
              <a:rPr lang="en-US"/>
              <a:t>Reporter</a:t>
            </a:r>
          </a:p>
          <a:p>
            <a:r>
              <a:rPr lang="en-US"/>
              <a:t>Time Keeper/ Maintenance</a:t>
            </a:r>
          </a:p>
          <a:p>
            <a:r>
              <a:rPr lang="en-US"/>
              <a:t>Information Gatherer</a:t>
            </a:r>
          </a:p>
        </p:txBody>
      </p:sp>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041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0419" name="Rectangle 3"/>
          <p:cNvSpPr>
            <a:spLocks noChangeArrowheads="1"/>
          </p:cNvSpPr>
          <p:nvPr>
            <p:ph type="title"/>
          </p:nvPr>
        </p:nvSpPr>
        <p:spPr>
          <a:ln/>
        </p:spPr>
        <p:txBody>
          <a:bodyPr/>
          <a:lstStyle/>
          <a:p>
            <a:endParaRPr lang="en-US"/>
          </a:p>
        </p:txBody>
      </p:sp>
      <p:pic>
        <p:nvPicPr>
          <p:cNvPr id="60420" name="Picture 4"/>
          <p:cNvPicPr>
            <a:picLocks noChangeAspect="1" noChangeArrowheads="1"/>
          </p:cNvPicPr>
          <p:nvPr/>
        </p:nvPicPr>
        <p:blipFill>
          <a:blip r:embed="rId2" cstate="print"/>
          <a:srcRect/>
          <a:stretch>
            <a:fillRect/>
          </a:stretch>
        </p:blipFill>
        <p:spPr bwMode="auto">
          <a:xfrm>
            <a:off x="1524000" y="379413"/>
            <a:ext cx="5811838" cy="5746750"/>
          </a:xfrm>
          <a:prstGeom prst="rect">
            <a:avLst/>
          </a:prstGeom>
          <a:noFill/>
          <a:ln w="12700" cap="rnd">
            <a:noFill/>
            <a:round/>
            <a:headEnd/>
            <a:tailEnd/>
          </a:ln>
        </p:spPr>
      </p:pic>
    </p:spTree>
  </p:cSld>
  <p:clrMapOvr>
    <a:masterClrMapping/>
  </p:clrMapOvr>
  <p:transition spd="med">
    <p:cover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144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1443" name="Rectangle 3"/>
          <p:cNvSpPr>
            <a:spLocks noChangeArrowheads="1"/>
          </p:cNvSpPr>
          <p:nvPr>
            <p:ph type="title"/>
          </p:nvPr>
        </p:nvSpPr>
        <p:spPr>
          <a:ln/>
        </p:spPr>
        <p:txBody>
          <a:bodyPr/>
          <a:lstStyle/>
          <a:p>
            <a:r>
              <a:rPr lang="en-US"/>
              <a:t>Teach Like Ya Mean It!</a:t>
            </a:r>
          </a:p>
        </p:txBody>
      </p:sp>
      <p:sp>
        <p:nvSpPr>
          <p:cNvPr id="61444" name="Rectangle 4"/>
          <p:cNvSpPr>
            <a:spLocks noChangeArrowheads="1"/>
          </p:cNvSpPr>
          <p:nvPr>
            <p:ph type="body" idx="1"/>
          </p:nvPr>
        </p:nvSpPr>
        <p:spPr>
          <a:ln/>
        </p:spPr>
        <p:txBody>
          <a:bodyPr/>
          <a:lstStyle/>
          <a:p>
            <a:r>
              <a:rPr lang="en-US"/>
              <a:t>Each lesson must have a meaning and purpose for students.</a:t>
            </a:r>
          </a:p>
          <a:p>
            <a:r>
              <a:rPr lang="en-US"/>
              <a:t>EVERYTHING is on Purpose.</a:t>
            </a:r>
          </a:p>
          <a:p>
            <a:pPr lvl="1"/>
            <a:r>
              <a:rPr lang="en-US"/>
              <a:t>From the Posters I put up, to the way I present the material.</a:t>
            </a:r>
          </a:p>
        </p:txBody>
      </p:sp>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246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2467" name="Rectangle 3"/>
          <p:cNvSpPr>
            <a:spLocks noChangeArrowheads="1"/>
          </p:cNvSpPr>
          <p:nvPr>
            <p:ph type="title"/>
          </p:nvPr>
        </p:nvSpPr>
        <p:spPr>
          <a:ln/>
        </p:spPr>
        <p:txBody>
          <a:bodyPr/>
          <a:lstStyle/>
          <a:p>
            <a:r>
              <a:rPr lang="en-US" sz="4000"/>
              <a:t>Interactive Doesn’t have to Mean Technology (but it can </a:t>
            </a:r>
            <a:r>
              <a:rPr lang="en-US" sz="4000" b="0">
                <a:latin typeface="Wingdings" charset="2"/>
                <a:ea typeface="Wingdings" charset="2"/>
                <a:cs typeface="Wingdings" charset="2"/>
                <a:sym typeface="Wingdings" charset="2"/>
              </a:rPr>
              <a:t></a:t>
            </a:r>
            <a:r>
              <a:rPr lang="en-US" sz="4000"/>
              <a:t>)</a:t>
            </a:r>
          </a:p>
        </p:txBody>
      </p:sp>
      <p:pic>
        <p:nvPicPr>
          <p:cNvPr id="62468" name="Picture 4"/>
          <p:cNvPicPr>
            <a:picLocks noChangeAspect="1" noChangeArrowheads="1"/>
          </p:cNvPicPr>
          <p:nvPr/>
        </p:nvPicPr>
        <p:blipFill>
          <a:blip r:embed="rId2" cstate="print"/>
          <a:srcRect/>
          <a:stretch>
            <a:fillRect/>
          </a:stretch>
        </p:blipFill>
        <p:spPr bwMode="auto">
          <a:xfrm>
            <a:off x="973138" y="1773238"/>
            <a:ext cx="3005137" cy="4624387"/>
          </a:xfrm>
          <a:prstGeom prst="rect">
            <a:avLst/>
          </a:prstGeom>
          <a:noFill/>
          <a:ln w="12700" cap="rnd">
            <a:noFill/>
            <a:round/>
            <a:headEnd/>
            <a:tailEnd/>
          </a:ln>
        </p:spPr>
      </p:pic>
      <p:pic>
        <p:nvPicPr>
          <p:cNvPr id="62469" name="Picture 5"/>
          <p:cNvPicPr>
            <a:picLocks noChangeAspect="1" noChangeArrowheads="1"/>
          </p:cNvPicPr>
          <p:nvPr/>
        </p:nvPicPr>
        <p:blipFill>
          <a:blip r:embed="rId3" cstate="print"/>
          <a:srcRect/>
          <a:stretch>
            <a:fillRect/>
          </a:stretch>
        </p:blipFill>
        <p:spPr bwMode="auto">
          <a:xfrm rot="5400000">
            <a:off x="4648200" y="2570163"/>
            <a:ext cx="4038600" cy="3028950"/>
          </a:xfrm>
          <a:prstGeom prst="rect">
            <a:avLst/>
          </a:prstGeom>
          <a:noFill/>
          <a:ln w="12700" cap="rnd">
            <a:noFill/>
            <a:round/>
            <a:headEnd/>
            <a:tailEnd/>
          </a:ln>
        </p:spPr>
      </p:pic>
    </p:spTree>
  </p:cSld>
  <p:clrMapOvr>
    <a:masterClrMapping/>
  </p:clrMapOvr>
  <p:transition spd="med">
    <p:cover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349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3491" name="Rectangle 3"/>
          <p:cNvSpPr>
            <a:spLocks noChangeArrowheads="1"/>
          </p:cNvSpPr>
          <p:nvPr>
            <p:ph type="title"/>
          </p:nvPr>
        </p:nvSpPr>
        <p:spPr>
          <a:ln/>
        </p:spPr>
        <p:txBody>
          <a:bodyPr/>
          <a:lstStyle/>
          <a:p>
            <a:r>
              <a:rPr lang="en-US"/>
              <a:t>iPad Apps</a:t>
            </a:r>
          </a:p>
        </p:txBody>
      </p:sp>
      <p:sp>
        <p:nvSpPr>
          <p:cNvPr id="63492" name="Rectangle 4"/>
          <p:cNvSpPr>
            <a:spLocks noChangeArrowheads="1"/>
          </p:cNvSpPr>
          <p:nvPr>
            <p:ph type="body" idx="1"/>
          </p:nvPr>
        </p:nvSpPr>
        <p:spPr>
          <a:ln/>
        </p:spPr>
        <p:txBody>
          <a:bodyPr/>
          <a:lstStyle/>
          <a:p>
            <a:r>
              <a:rPr lang="en-US" sz="2800"/>
              <a:t>Pages-paid</a:t>
            </a:r>
          </a:p>
          <a:p>
            <a:r>
              <a:rPr lang="en-US" sz="2800"/>
              <a:t>Keynote-paid</a:t>
            </a:r>
          </a:p>
          <a:p>
            <a:r>
              <a:rPr lang="en-US" sz="2800"/>
              <a:t>Pics Collage</a:t>
            </a:r>
          </a:p>
          <a:p>
            <a:r>
              <a:rPr lang="en-US" sz="2800"/>
              <a:t>Comic Head</a:t>
            </a:r>
          </a:p>
          <a:p>
            <a:r>
              <a:rPr lang="en-US" sz="2800"/>
              <a:t>Tour Wrist</a:t>
            </a:r>
          </a:p>
          <a:p>
            <a:r>
              <a:rPr lang="en-US" sz="2800"/>
              <a:t>Skitch</a:t>
            </a:r>
          </a:p>
          <a:p>
            <a:r>
              <a:rPr lang="en-US" sz="2800"/>
              <a:t>Show Me</a:t>
            </a:r>
          </a:p>
          <a:p>
            <a:r>
              <a:rPr lang="en-US" sz="2800"/>
              <a:t>Mad Libs</a:t>
            </a:r>
          </a:p>
          <a:p>
            <a:r>
              <a:rPr lang="en-US" sz="2800"/>
              <a:t>Flash Cards</a:t>
            </a:r>
          </a:p>
        </p:txBody>
      </p:sp>
      <p:sp>
        <p:nvSpPr>
          <p:cNvPr id="63493" name="Rectangle 5"/>
          <p:cNvSpPr>
            <a:spLocks/>
          </p:cNvSpPr>
          <p:nvPr/>
        </p:nvSpPr>
        <p:spPr bwMode="auto">
          <a:xfrm>
            <a:off x="4648200" y="1773238"/>
            <a:ext cx="4038600" cy="4624387"/>
          </a:xfrm>
          <a:prstGeom prst="rect">
            <a:avLst/>
          </a:prstGeom>
          <a:noFill/>
          <a:ln w="12700" cap="rnd">
            <a:noFill/>
            <a:round/>
            <a:headEnd type="none" w="med" len="med"/>
            <a:tailEnd type="none" w="med" len="med"/>
          </a:ln>
        </p:spPr>
        <p:txBody>
          <a:bodyPr lIns="38100" tIns="38100" rIns="38100" bIns="38100"/>
          <a:lstStyle/>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Image chef</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Idioms</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Garfield Facts and Opinion</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Garfield Forms of Media</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Sock Puppet</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Poster Artist</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Mematic</a:t>
            </a:r>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451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4515" name="Rectangle 3"/>
          <p:cNvSpPr>
            <a:spLocks noChangeArrowheads="1"/>
          </p:cNvSpPr>
          <p:nvPr>
            <p:ph type="title"/>
          </p:nvPr>
        </p:nvSpPr>
        <p:spPr>
          <a:ln/>
        </p:spPr>
        <p:txBody>
          <a:bodyPr/>
          <a:lstStyle/>
          <a:p>
            <a:r>
              <a:rPr lang="en-US"/>
              <a:t>Interactive Notebooks</a:t>
            </a:r>
          </a:p>
        </p:txBody>
      </p:sp>
      <p:sp>
        <p:nvSpPr>
          <p:cNvPr id="64516" name="Rectangle 4"/>
          <p:cNvSpPr>
            <a:spLocks noChangeArrowheads="1"/>
          </p:cNvSpPr>
          <p:nvPr>
            <p:ph type="body" idx="1"/>
          </p:nvPr>
        </p:nvSpPr>
        <p:spPr>
          <a:ln/>
        </p:spPr>
        <p:txBody>
          <a:bodyPr/>
          <a:lstStyle/>
          <a:p>
            <a:r>
              <a:rPr lang="en-US"/>
              <a:t>King</a:t>
            </a:r>
          </a:p>
        </p:txBody>
      </p:sp>
      <p:pic>
        <p:nvPicPr>
          <p:cNvPr id="64517" name="Picture 5"/>
          <p:cNvPicPr>
            <a:picLocks noChangeAspect="1" noChangeArrowheads="1"/>
          </p:cNvPicPr>
          <p:nvPr/>
        </p:nvPicPr>
        <p:blipFill>
          <a:blip r:embed="rId2" cstate="print"/>
          <a:srcRect/>
          <a:stretch>
            <a:fillRect/>
          </a:stretch>
        </p:blipFill>
        <p:spPr bwMode="auto">
          <a:xfrm>
            <a:off x="0" y="1752600"/>
            <a:ext cx="9144000" cy="5105400"/>
          </a:xfrm>
          <a:prstGeom prst="rect">
            <a:avLst/>
          </a:prstGeom>
          <a:noFill/>
          <a:ln w="12700" cap="rnd">
            <a:noFill/>
            <a:round/>
            <a:headEnd/>
            <a:tailEnd/>
          </a:ln>
        </p:spPr>
      </p:pic>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553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5539" name="Rectangle 3"/>
          <p:cNvSpPr>
            <a:spLocks noChangeArrowheads="1"/>
          </p:cNvSpPr>
          <p:nvPr>
            <p:ph type="title"/>
          </p:nvPr>
        </p:nvSpPr>
        <p:spPr>
          <a:ln/>
        </p:spPr>
        <p:txBody>
          <a:bodyPr/>
          <a:lstStyle/>
          <a:p>
            <a:r>
              <a:rPr lang="en-US"/>
              <a:t>Purpose</a:t>
            </a:r>
          </a:p>
        </p:txBody>
      </p:sp>
      <p:sp>
        <p:nvSpPr>
          <p:cNvPr id="65540" name="Rectangle 4"/>
          <p:cNvSpPr>
            <a:spLocks noChangeArrowheads="1"/>
          </p:cNvSpPr>
          <p:nvPr>
            <p:ph type="body" idx="1"/>
          </p:nvPr>
        </p:nvSpPr>
        <p:spPr>
          <a:ln/>
        </p:spPr>
        <p:txBody>
          <a:bodyPr/>
          <a:lstStyle/>
          <a:p>
            <a:r>
              <a:rPr lang="en-US"/>
              <a:t>To enable you to be creative, independent and a reflective thinker &amp; writer throughout the year. </a:t>
            </a:r>
          </a:p>
          <a:p>
            <a:r>
              <a:rPr lang="en-US"/>
              <a:t>Interactive Notebooks (IN) will be used for class notes as well as for other activities where you will be asked to express your own ideas and process and /or apply the information and skills learned in the class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animEffect transition="in" filter="box(in)">
                                      <p:cBhvr>
                                        <p:cTn id="7" dur="500"/>
                                        <p:tgtEl>
                                          <p:spTgt spid="655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5540">
                                            <p:txEl>
                                              <p:pRg st="1" end="1"/>
                                            </p:txEl>
                                          </p:spTgt>
                                        </p:tgtEl>
                                        <p:attrNameLst>
                                          <p:attrName>style.visibility</p:attrName>
                                        </p:attrNameLst>
                                      </p:cBhvr>
                                      <p:to>
                                        <p:strVal val="visible"/>
                                      </p:to>
                                    </p:set>
                                    <p:animEffect transition="in" filter="box(in)">
                                      <p:cBhvr>
                                        <p:cTn id="12" dur="500"/>
                                        <p:tgtEl>
                                          <p:spTgt spid="655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656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6563" name="Rectangle 3"/>
          <p:cNvSpPr>
            <a:spLocks noChangeArrowheads="1"/>
          </p:cNvSpPr>
          <p:nvPr>
            <p:ph type="title"/>
          </p:nvPr>
        </p:nvSpPr>
        <p:spPr>
          <a:ln/>
        </p:spPr>
        <p:txBody>
          <a:bodyPr/>
          <a:lstStyle/>
          <a:p>
            <a:r>
              <a:rPr lang="en-US" sz="4000"/>
              <a:t>Right Pages=Input (Teacher Involvement)</a:t>
            </a:r>
          </a:p>
        </p:txBody>
      </p:sp>
      <p:sp>
        <p:nvSpPr>
          <p:cNvPr id="66564" name="Rectangle 4"/>
          <p:cNvSpPr>
            <a:spLocks noChangeArrowheads="1"/>
          </p:cNvSpPr>
          <p:nvPr>
            <p:ph type="body" idx="1"/>
          </p:nvPr>
        </p:nvSpPr>
        <p:spPr>
          <a:ln/>
        </p:spPr>
        <p:txBody>
          <a:bodyPr/>
          <a:lstStyle/>
          <a:p>
            <a:r>
              <a:rPr lang="en-US" sz="2800"/>
              <a:t>Lecture notes </a:t>
            </a:r>
          </a:p>
          <a:p>
            <a:r>
              <a:rPr lang="en-US" sz="2800"/>
              <a:t>Procedural notes </a:t>
            </a:r>
          </a:p>
          <a:p>
            <a:r>
              <a:rPr lang="en-US" sz="2800"/>
              <a:t>Vocabulary </a:t>
            </a:r>
          </a:p>
          <a:p>
            <a:r>
              <a:rPr lang="en-US" sz="2800"/>
              <a:t>Comprehension Questions</a:t>
            </a:r>
          </a:p>
          <a:p>
            <a:r>
              <a:rPr lang="en-US" sz="2800"/>
              <a:t>Reading Notes </a:t>
            </a:r>
          </a:p>
          <a:p>
            <a:r>
              <a:rPr lang="en-US" sz="2800"/>
              <a:t>Movie, Video notes </a:t>
            </a:r>
          </a:p>
        </p:txBody>
      </p:sp>
      <p:sp>
        <p:nvSpPr>
          <p:cNvPr id="66565" name="Rectangle 5"/>
          <p:cNvSpPr>
            <a:spLocks/>
          </p:cNvSpPr>
          <p:nvPr/>
        </p:nvSpPr>
        <p:spPr bwMode="auto">
          <a:xfrm>
            <a:off x="4648200" y="1773238"/>
            <a:ext cx="4038600" cy="4624387"/>
          </a:xfrm>
          <a:prstGeom prst="rect">
            <a:avLst/>
          </a:prstGeom>
          <a:noFill/>
          <a:ln w="12700" cap="rnd">
            <a:noFill/>
            <a:round/>
            <a:headEnd type="none" w="med" len="med"/>
            <a:tailEnd type="none" w="med" len="med"/>
          </a:ln>
        </p:spPr>
        <p:txBody>
          <a:bodyPr lIns="38100" tIns="38100" rIns="38100" bIns="38100"/>
          <a:lstStyle/>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Odd Page Numbers</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Assignments</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Name, Date, Period</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Title of Lesson/Unit</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Worksheets</a:t>
            </a:r>
          </a:p>
          <a:p>
            <a:pPr marL="400050" indent="-320675" algn="l">
              <a:buClr>
                <a:srgbClr val="F0AD00"/>
              </a:buClr>
              <a:buSzPct val="80000"/>
              <a:buFont typeface="Wingdings 2" charset="2"/>
              <a:buChar char="¡"/>
            </a:pPr>
            <a:r>
              <a:rPr lang="en-US" sz="2800">
                <a:solidFill>
                  <a:schemeClr val="tx1"/>
                </a:solidFill>
                <a:latin typeface="Lucida Grande" charset="0"/>
                <a:ea typeface="Lucida Grande" charset="0"/>
                <a:cs typeface="Lucida Grande" charset="0"/>
                <a:sym typeface="Lucida Grande" charset="0"/>
              </a:rPr>
              <a:t>Table of Contents</a:t>
            </a: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758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7587" name="Rectangle 3"/>
          <p:cNvSpPr>
            <a:spLocks noChangeArrowheads="1"/>
          </p:cNvSpPr>
          <p:nvPr>
            <p:ph type="title"/>
          </p:nvPr>
        </p:nvSpPr>
        <p:spPr>
          <a:ln/>
        </p:spPr>
        <p:txBody>
          <a:bodyPr/>
          <a:lstStyle/>
          <a:p>
            <a:r>
              <a:rPr lang="en-US"/>
              <a:t>Right Hand Side</a:t>
            </a:r>
          </a:p>
        </p:txBody>
      </p:sp>
      <p:sp>
        <p:nvSpPr>
          <p:cNvPr id="67588" name="Rectangle 4"/>
          <p:cNvSpPr>
            <a:spLocks noChangeArrowheads="1"/>
          </p:cNvSpPr>
          <p:nvPr>
            <p:ph type="body" idx="1"/>
          </p:nvPr>
        </p:nvSpPr>
        <p:spPr>
          <a:ln/>
        </p:spPr>
        <p:txBody>
          <a:bodyPr/>
          <a:lstStyle/>
          <a:p>
            <a:r>
              <a:rPr lang="en-US"/>
              <a:t>Notes	</a:t>
            </a:r>
          </a:p>
        </p:txBody>
      </p:sp>
      <p:pic>
        <p:nvPicPr>
          <p:cNvPr id="67589" name="Picture 5"/>
          <p:cNvPicPr>
            <a:picLocks noChangeAspect="1" noChangeArrowheads="1"/>
          </p:cNvPicPr>
          <p:nvPr/>
        </p:nvPicPr>
        <p:blipFill>
          <a:blip r:embed="rId2" cstate="print"/>
          <a:srcRect/>
          <a:stretch>
            <a:fillRect/>
          </a:stretch>
        </p:blipFill>
        <p:spPr bwMode="auto">
          <a:xfrm>
            <a:off x="995363" y="2449513"/>
            <a:ext cx="2962275" cy="3951287"/>
          </a:xfrm>
          <a:prstGeom prst="rect">
            <a:avLst/>
          </a:prstGeom>
          <a:noFill/>
          <a:ln w="12700" cap="rnd">
            <a:noFill/>
            <a:round/>
            <a:headEnd/>
            <a:tailEnd/>
          </a:ln>
        </p:spPr>
      </p:pic>
      <p:sp>
        <p:nvSpPr>
          <p:cNvPr id="67590" name="Rectangle 6"/>
          <p:cNvSpPr>
            <a:spLocks/>
          </p:cNvSpPr>
          <p:nvPr/>
        </p:nvSpPr>
        <p:spPr bwMode="auto">
          <a:xfrm>
            <a:off x="4645025" y="1698625"/>
            <a:ext cx="4041775" cy="714375"/>
          </a:xfrm>
          <a:prstGeom prst="rect">
            <a:avLst/>
          </a:prstGeom>
          <a:noFill/>
          <a:ln w="12700" cap="rnd">
            <a:noFill/>
            <a:round/>
            <a:headEnd type="none" w="med" len="med"/>
            <a:tailEnd type="none" w="med" len="med"/>
          </a:ln>
        </p:spPr>
        <p:txBody>
          <a:bodyPr lIns="38100" tIns="38100" rIns="38100" bIns="38100" anchor="ctr"/>
          <a:lstStyle/>
          <a:p>
            <a:pPr algn="l"/>
            <a:r>
              <a:rPr lang="en-US" sz="2300" b="1">
                <a:solidFill>
                  <a:schemeClr val="tx1"/>
                </a:solidFill>
                <a:latin typeface="Lucida Grande" charset="0"/>
                <a:ea typeface="Lucida Grande" charset="0"/>
                <a:cs typeface="Lucida Grande" charset="0"/>
                <a:sym typeface="Lucida Grande" charset="0"/>
              </a:rPr>
              <a:t>Grade sheet</a:t>
            </a:r>
          </a:p>
        </p:txBody>
      </p:sp>
      <p:pic>
        <p:nvPicPr>
          <p:cNvPr id="67591" name="Picture 7"/>
          <p:cNvPicPr>
            <a:picLocks noChangeAspect="1" noChangeArrowheads="1"/>
          </p:cNvPicPr>
          <p:nvPr/>
        </p:nvPicPr>
        <p:blipFill>
          <a:blip r:embed="rId3" cstate="print"/>
          <a:srcRect/>
          <a:stretch>
            <a:fillRect/>
          </a:stretch>
        </p:blipFill>
        <p:spPr bwMode="auto">
          <a:xfrm rot="5400000">
            <a:off x="4645025" y="2908300"/>
            <a:ext cx="4041775" cy="3032125"/>
          </a:xfrm>
          <a:prstGeom prst="rect">
            <a:avLst/>
          </a:prstGeom>
          <a:noFill/>
          <a:ln w="12700" cap="rnd">
            <a:noFill/>
            <a:round/>
            <a:headEnd/>
            <a:tailEnd/>
          </a:ln>
        </p:spPr>
      </p:pic>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861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8611" name="Rectangle 3"/>
          <p:cNvSpPr>
            <a:spLocks noChangeArrowheads="1"/>
          </p:cNvSpPr>
          <p:nvPr>
            <p:ph type="title"/>
          </p:nvPr>
        </p:nvSpPr>
        <p:spPr>
          <a:ln/>
        </p:spPr>
        <p:txBody>
          <a:bodyPr/>
          <a:lstStyle/>
          <a:p>
            <a:endParaRPr lang="en-US"/>
          </a:p>
        </p:txBody>
      </p:sp>
      <p:sp>
        <p:nvSpPr>
          <p:cNvPr id="68612" name="Rectangle 4"/>
          <p:cNvSpPr>
            <a:spLocks noChangeArrowheads="1"/>
          </p:cNvSpPr>
          <p:nvPr>
            <p:ph type="body" idx="1"/>
          </p:nvPr>
        </p:nvSpPr>
        <p:spPr>
          <a:ln/>
        </p:spPr>
        <p:txBody>
          <a:bodyPr/>
          <a:lstStyle/>
          <a:p>
            <a:r>
              <a:rPr lang="en-US"/>
              <a:t>Rubric (Front Cover)	</a:t>
            </a:r>
          </a:p>
        </p:txBody>
      </p:sp>
      <p:pic>
        <p:nvPicPr>
          <p:cNvPr id="68613" name="Picture 5"/>
          <p:cNvPicPr>
            <a:picLocks noChangeAspect="1" noChangeArrowheads="1"/>
          </p:cNvPicPr>
          <p:nvPr/>
        </p:nvPicPr>
        <p:blipFill>
          <a:blip r:embed="rId2" cstate="print"/>
          <a:srcRect/>
          <a:stretch>
            <a:fillRect/>
          </a:stretch>
        </p:blipFill>
        <p:spPr bwMode="auto">
          <a:xfrm>
            <a:off x="457200" y="2909888"/>
            <a:ext cx="4040188" cy="3028950"/>
          </a:xfrm>
          <a:prstGeom prst="rect">
            <a:avLst/>
          </a:prstGeom>
          <a:noFill/>
          <a:ln w="12700" cap="rnd">
            <a:noFill/>
            <a:round/>
            <a:headEnd/>
            <a:tailEnd/>
          </a:ln>
        </p:spPr>
      </p:pic>
      <p:sp>
        <p:nvSpPr>
          <p:cNvPr id="68614" name="Rectangle 6"/>
          <p:cNvSpPr>
            <a:spLocks/>
          </p:cNvSpPr>
          <p:nvPr/>
        </p:nvSpPr>
        <p:spPr bwMode="auto">
          <a:xfrm>
            <a:off x="4645025" y="1698625"/>
            <a:ext cx="4041775" cy="714375"/>
          </a:xfrm>
          <a:prstGeom prst="rect">
            <a:avLst/>
          </a:prstGeom>
          <a:noFill/>
          <a:ln w="12700" cap="rnd">
            <a:noFill/>
            <a:round/>
            <a:headEnd type="none" w="med" len="med"/>
            <a:tailEnd type="none" w="med" len="med"/>
          </a:ln>
        </p:spPr>
        <p:txBody>
          <a:bodyPr lIns="38100" tIns="38100" rIns="38100" bIns="38100" anchor="ctr"/>
          <a:lstStyle/>
          <a:p>
            <a:pPr algn="l"/>
            <a:r>
              <a:rPr lang="en-US" sz="2300" b="1">
                <a:solidFill>
                  <a:schemeClr val="tx1"/>
                </a:solidFill>
                <a:latin typeface="Lucida Grande" charset="0"/>
                <a:ea typeface="Lucida Grande" charset="0"/>
                <a:cs typeface="Lucida Grande" charset="0"/>
                <a:sym typeface="Lucida Grande" charset="0"/>
              </a:rPr>
              <a:t>Table of contents</a:t>
            </a:r>
          </a:p>
        </p:txBody>
      </p:sp>
      <p:pic>
        <p:nvPicPr>
          <p:cNvPr id="68615" name="Picture 7"/>
          <p:cNvPicPr>
            <a:picLocks noChangeAspect="1" noChangeArrowheads="1"/>
          </p:cNvPicPr>
          <p:nvPr/>
        </p:nvPicPr>
        <p:blipFill>
          <a:blip r:embed="rId3" cstate="print"/>
          <a:srcRect/>
          <a:stretch>
            <a:fillRect/>
          </a:stretch>
        </p:blipFill>
        <p:spPr bwMode="auto">
          <a:xfrm>
            <a:off x="4645025" y="2908300"/>
            <a:ext cx="4041775" cy="3032125"/>
          </a:xfrm>
          <a:prstGeom prst="rect">
            <a:avLst/>
          </a:prstGeom>
          <a:noFill/>
          <a:ln w="12700" cap="rnd">
            <a:noFill/>
            <a:round/>
            <a:headEnd/>
            <a:tailEnd/>
          </a:ln>
        </p:spPr>
      </p:pic>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126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1267" name="Rectangle 3"/>
          <p:cNvSpPr>
            <a:spLocks noChangeArrowheads="1"/>
          </p:cNvSpPr>
          <p:nvPr>
            <p:ph type="title"/>
          </p:nvPr>
        </p:nvSpPr>
        <p:spPr>
          <a:ln/>
        </p:spPr>
        <p:txBody>
          <a:bodyPr/>
          <a:lstStyle/>
          <a:p>
            <a:r>
              <a:rPr lang="en-US" sz="3600"/>
              <a:t>The Decision</a:t>
            </a:r>
          </a:p>
        </p:txBody>
      </p:sp>
      <p:sp>
        <p:nvSpPr>
          <p:cNvPr id="11268" name="Rectangle 4"/>
          <p:cNvSpPr>
            <a:spLocks noChangeArrowheads="1"/>
          </p:cNvSpPr>
          <p:nvPr>
            <p:ph type="body" idx="1"/>
          </p:nvPr>
        </p:nvSpPr>
        <p:spPr>
          <a:ln/>
        </p:spPr>
        <p:txBody>
          <a:bodyPr/>
          <a:lstStyle/>
          <a:p>
            <a:r>
              <a:rPr lang="en-US" sz="2800"/>
              <a:t>#1 Focus: Teamwork</a:t>
            </a:r>
            <a:endParaRPr lang="en-US"/>
          </a:p>
          <a:p>
            <a:endParaRPr lang="en-US"/>
          </a:p>
          <a:p>
            <a:endParaRPr lang="en-US" b="1">
              <a:ea typeface="ヒラギノ角ゴ ProN W6" charset="0"/>
              <a:cs typeface="ヒラギノ角ゴ ProN W6" charset="0"/>
            </a:endParaRPr>
          </a:p>
          <a:p>
            <a:r>
              <a:rPr lang="en-US" b="1"/>
              <a:t>“Coming together is a beginning.</a:t>
            </a:r>
            <a:r>
              <a:rPr lang="en-US" b="1">
                <a:ea typeface="ヒラギノ角ゴ ProN W6" charset="0"/>
                <a:cs typeface="ヒラギノ角ゴ ProN W6" charset="0"/>
              </a:rPr>
              <a:t/>
            </a:r>
            <a:br>
              <a:rPr lang="en-US" b="1">
                <a:ea typeface="ヒラギノ角ゴ ProN W6" charset="0"/>
                <a:cs typeface="ヒラギノ角ゴ ProN W6" charset="0"/>
              </a:rPr>
            </a:br>
            <a:r>
              <a:rPr lang="en-US" b="1"/>
              <a:t>Keeping together is progress.</a:t>
            </a:r>
            <a:r>
              <a:rPr lang="en-US" b="1">
                <a:ea typeface="ヒラギノ角ゴ ProN W6" charset="0"/>
                <a:cs typeface="ヒラギノ角ゴ ProN W6" charset="0"/>
              </a:rPr>
              <a:t/>
            </a:r>
            <a:br>
              <a:rPr lang="en-US" b="1">
                <a:ea typeface="ヒラギノ角ゴ ProN W6" charset="0"/>
                <a:cs typeface="ヒラギノ角ゴ ProN W6" charset="0"/>
              </a:rPr>
            </a:br>
            <a:r>
              <a:rPr lang="en-US" b="1"/>
              <a:t>Working together is success.”</a:t>
            </a:r>
            <a:endParaRPr lang="en-US"/>
          </a:p>
          <a:p>
            <a:pPr lvl="1">
              <a:spcBef>
                <a:spcPts val="500"/>
              </a:spcBef>
            </a:pPr>
            <a:r>
              <a:rPr lang="en-US" sz="2000" b="1"/>
              <a:t>Henry Ford</a:t>
            </a:r>
            <a:endParaRPr lang="en-US" sz="2000" b="1">
              <a:ea typeface="ヒラギノ角ゴ ProN W6" charset="0"/>
              <a:cs typeface="ヒラギノ角ゴ ProN W6"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p:cTn id="7" dur="10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8">
                                            <p:txEl>
                                              <p:pRg st="3" end="3"/>
                                            </p:txEl>
                                          </p:spTgt>
                                        </p:tgtEl>
                                        <p:attrNameLst>
                                          <p:attrName>style.visibility</p:attrName>
                                        </p:attrNameLst>
                                      </p:cBhvr>
                                      <p:to>
                                        <p:strVal val="visible"/>
                                      </p:to>
                                    </p:set>
                                    <p:anim calcmode="lin" valueType="num">
                                      <p:cBhvr>
                                        <p:cTn id="15" dur="10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1268">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126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8">
                                            <p:txEl>
                                              <p:pRg st="3" end="3"/>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1268">
                                            <p:txEl>
                                              <p:pRg st="4" end="4"/>
                                            </p:txEl>
                                          </p:spTgt>
                                        </p:tgtEl>
                                        <p:attrNameLst>
                                          <p:attrName>style.visibility</p:attrName>
                                        </p:attrNameLst>
                                      </p:cBhvr>
                                      <p:to>
                                        <p:strVal val="visible"/>
                                      </p:to>
                                    </p:set>
                                    <p:anim calcmode="lin" valueType="num">
                                      <p:cBhvr>
                                        <p:cTn id="21" dur="1000" fill="hold"/>
                                        <p:tgtEl>
                                          <p:spTgt spid="11268">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11268">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1126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126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6963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69635" name="Rectangle 3"/>
          <p:cNvSpPr>
            <a:spLocks noChangeArrowheads="1"/>
          </p:cNvSpPr>
          <p:nvPr>
            <p:ph type="title"/>
          </p:nvPr>
        </p:nvSpPr>
        <p:spPr>
          <a:ln/>
        </p:spPr>
        <p:txBody>
          <a:bodyPr/>
          <a:lstStyle/>
          <a:p>
            <a:r>
              <a:rPr lang="en-US" sz="4000"/>
              <a:t>The Left Pages = OUTPUT (Student’s work)</a:t>
            </a:r>
          </a:p>
        </p:txBody>
      </p:sp>
      <p:sp>
        <p:nvSpPr>
          <p:cNvPr id="69636" name="Rectangle 4"/>
          <p:cNvSpPr>
            <a:spLocks noChangeArrowheads="1"/>
          </p:cNvSpPr>
          <p:nvPr>
            <p:ph type="body" idx="1"/>
          </p:nvPr>
        </p:nvSpPr>
        <p:spPr>
          <a:ln/>
        </p:spPr>
        <p:txBody>
          <a:bodyPr/>
          <a:lstStyle/>
          <a:p>
            <a:pPr>
              <a:lnSpc>
                <a:spcPct val="90000"/>
              </a:lnSpc>
            </a:pPr>
            <a:r>
              <a:rPr lang="en-US" sz="2500"/>
              <a:t/>
            </a:r>
            <a:br>
              <a:rPr lang="en-US" sz="2500"/>
            </a:br>
            <a:r>
              <a:rPr lang="en-US" sz="2500"/>
              <a:t>(Showing Understanding and Creativity)</a:t>
            </a:r>
          </a:p>
          <a:p>
            <a:pPr>
              <a:lnSpc>
                <a:spcPct val="90000"/>
              </a:lnSpc>
            </a:pPr>
            <a:r>
              <a:rPr lang="en-US" sz="2500"/>
              <a:t>Brainstorming </a:t>
            </a:r>
          </a:p>
          <a:p>
            <a:pPr>
              <a:lnSpc>
                <a:spcPct val="90000"/>
              </a:lnSpc>
            </a:pPr>
            <a:r>
              <a:rPr lang="en-US" sz="2500"/>
              <a:t>Concept Maps/Webs</a:t>
            </a:r>
          </a:p>
          <a:p>
            <a:pPr>
              <a:lnSpc>
                <a:spcPct val="90000"/>
              </a:lnSpc>
            </a:pPr>
            <a:r>
              <a:rPr lang="en-US" sz="2500"/>
              <a:t>Reading Response</a:t>
            </a:r>
          </a:p>
          <a:p>
            <a:pPr>
              <a:lnSpc>
                <a:spcPct val="90000"/>
              </a:lnSpc>
            </a:pPr>
            <a:r>
              <a:rPr lang="en-US" sz="2500"/>
              <a:t>Reading Strategies</a:t>
            </a:r>
          </a:p>
          <a:p>
            <a:pPr>
              <a:lnSpc>
                <a:spcPct val="90000"/>
              </a:lnSpc>
            </a:pPr>
            <a:r>
              <a:rPr lang="en-US" sz="2500"/>
              <a:t>KWL</a:t>
            </a:r>
          </a:p>
          <a:p>
            <a:pPr>
              <a:lnSpc>
                <a:spcPct val="90000"/>
              </a:lnSpc>
            </a:pPr>
            <a:r>
              <a:rPr lang="en-US" sz="2500"/>
              <a:t>Character Descriptions </a:t>
            </a:r>
          </a:p>
          <a:p>
            <a:pPr>
              <a:lnSpc>
                <a:spcPct val="90000"/>
              </a:lnSpc>
            </a:pPr>
            <a:r>
              <a:rPr lang="en-US" sz="2500"/>
              <a:t>"Wanted" Posters </a:t>
            </a:r>
          </a:p>
        </p:txBody>
      </p:sp>
      <p:sp>
        <p:nvSpPr>
          <p:cNvPr id="69637" name="Rectangle 5"/>
          <p:cNvSpPr>
            <a:spLocks/>
          </p:cNvSpPr>
          <p:nvPr/>
        </p:nvSpPr>
        <p:spPr bwMode="auto">
          <a:xfrm>
            <a:off x="4648200" y="1773238"/>
            <a:ext cx="4038600" cy="4624387"/>
          </a:xfrm>
          <a:prstGeom prst="rect">
            <a:avLst/>
          </a:prstGeom>
          <a:noFill/>
          <a:ln w="12700" cap="rnd">
            <a:noFill/>
            <a:round/>
            <a:headEnd type="none" w="med" len="med"/>
            <a:tailEnd type="none" w="med" len="med"/>
          </a:ln>
        </p:spPr>
        <p:txBody>
          <a:bodyPr lIns="38100" tIns="38100" rIns="38100" bIns="38100"/>
          <a:lstStyle/>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Reflections, quotes, perspectives</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Songs and Poems</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Mnemonic Devices/Memory Tools</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Venn Diagram </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T-charts </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Cartoons, Caricatures(Drawings) </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Facebook Entry</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Newspaper</a:t>
            </a:r>
          </a:p>
          <a:p>
            <a:pPr marL="400050" indent="-320675" algn="l">
              <a:lnSpc>
                <a:spcPct val="90000"/>
              </a:lnSpc>
              <a:buClr>
                <a:srgbClr val="F0AD00"/>
              </a:buClr>
              <a:buSzPct val="80000"/>
              <a:buFont typeface="Wingdings 2" charset="2"/>
              <a:buChar char="¡"/>
            </a:pPr>
            <a:r>
              <a:rPr lang="en-US" sz="2500">
                <a:solidFill>
                  <a:schemeClr val="tx1"/>
                </a:solidFill>
                <a:latin typeface="Lucida Grande" charset="0"/>
                <a:ea typeface="Lucida Grande" charset="0"/>
                <a:cs typeface="Lucida Grande" charset="0"/>
                <a:sym typeface="Lucida Grande" charset="0"/>
              </a:rPr>
              <a:t>Even Page Numbers</a:t>
            </a:r>
          </a:p>
        </p:txBody>
      </p:sp>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065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0659" name="Rectangle 3"/>
          <p:cNvSpPr>
            <a:spLocks noChangeArrowheads="1"/>
          </p:cNvSpPr>
          <p:nvPr>
            <p:ph type="title"/>
          </p:nvPr>
        </p:nvSpPr>
        <p:spPr>
          <a:ln/>
        </p:spPr>
        <p:txBody>
          <a:bodyPr/>
          <a:lstStyle/>
          <a:p>
            <a:r>
              <a:rPr lang="en-US" sz="4000"/>
              <a:t>Foldable Examples/Left Hand Side</a:t>
            </a:r>
          </a:p>
        </p:txBody>
      </p:sp>
      <p:pic>
        <p:nvPicPr>
          <p:cNvPr id="70660" name="Picture 4"/>
          <p:cNvPicPr>
            <a:picLocks noChangeAspect="1" noChangeArrowheads="1"/>
          </p:cNvPicPr>
          <p:nvPr/>
        </p:nvPicPr>
        <p:blipFill>
          <a:blip r:embed="rId2" cstate="print"/>
          <a:srcRect/>
          <a:stretch>
            <a:fillRect/>
          </a:stretch>
        </p:blipFill>
        <p:spPr bwMode="auto">
          <a:xfrm rot="5400000">
            <a:off x="4050507" y="2499519"/>
            <a:ext cx="4954587" cy="3305175"/>
          </a:xfrm>
          <a:prstGeom prst="rect">
            <a:avLst/>
          </a:prstGeom>
          <a:noFill/>
          <a:ln w="12700" cap="rnd">
            <a:noFill/>
            <a:round/>
            <a:headEnd/>
            <a:tailEnd/>
          </a:ln>
        </p:spPr>
      </p:pic>
      <p:sp>
        <p:nvSpPr>
          <p:cNvPr id="70661" name="Rectangle 5"/>
          <p:cNvSpPr>
            <a:spLocks noChangeArrowheads="1"/>
          </p:cNvSpPr>
          <p:nvPr>
            <p:ph type="body" idx="1"/>
          </p:nvPr>
        </p:nvSpPr>
        <p:spPr>
          <a:xfrm>
            <a:off x="4629150" y="1295400"/>
            <a:ext cx="2076450" cy="44450"/>
          </a:xfrm>
          <a:ln/>
        </p:spPr>
        <p:txBody>
          <a:bodyPr/>
          <a:lstStyle/>
          <a:p>
            <a:pPr>
              <a:lnSpc>
                <a:spcPct val="80000"/>
              </a:lnSpc>
            </a:pPr>
            <a:endParaRPr lang="en-US" sz="700"/>
          </a:p>
        </p:txBody>
      </p:sp>
      <p:pic>
        <p:nvPicPr>
          <p:cNvPr id="70662" name="Picture 6"/>
          <p:cNvPicPr>
            <a:picLocks noChangeAspect="1" noChangeArrowheads="1"/>
          </p:cNvPicPr>
          <p:nvPr/>
        </p:nvPicPr>
        <p:blipFill>
          <a:blip r:embed="rId3" cstate="print"/>
          <a:srcRect/>
          <a:stretch>
            <a:fillRect/>
          </a:stretch>
        </p:blipFill>
        <p:spPr bwMode="auto">
          <a:xfrm rot="5400000">
            <a:off x="-98425" y="2268538"/>
            <a:ext cx="5219700" cy="3956050"/>
          </a:xfrm>
          <a:prstGeom prst="rect">
            <a:avLst/>
          </a:prstGeom>
          <a:noFill/>
          <a:ln w="12700" cap="rnd">
            <a:noFill/>
            <a:round/>
            <a:headEnd/>
            <a:tailEnd/>
          </a:ln>
        </p:spPr>
      </p:pic>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168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1683" name="Rectangle 3"/>
          <p:cNvSpPr>
            <a:spLocks noChangeArrowheads="1"/>
          </p:cNvSpPr>
          <p:nvPr>
            <p:ph type="title"/>
          </p:nvPr>
        </p:nvSpPr>
        <p:spPr>
          <a:ln/>
        </p:spPr>
        <p:txBody>
          <a:bodyPr/>
          <a:lstStyle/>
          <a:p>
            <a:endParaRPr lang="en-US"/>
          </a:p>
        </p:txBody>
      </p:sp>
      <p:pic>
        <p:nvPicPr>
          <p:cNvPr id="71684" name="Picture 4"/>
          <p:cNvPicPr>
            <a:picLocks noChangeAspect="1" noChangeArrowheads="1"/>
          </p:cNvPicPr>
          <p:nvPr/>
        </p:nvPicPr>
        <p:blipFill>
          <a:blip r:embed="rId2" cstate="print"/>
          <a:srcRect/>
          <a:stretch>
            <a:fillRect/>
          </a:stretch>
        </p:blipFill>
        <p:spPr bwMode="auto">
          <a:xfrm>
            <a:off x="457200" y="1676400"/>
            <a:ext cx="3752850" cy="4114800"/>
          </a:xfrm>
          <a:prstGeom prst="rect">
            <a:avLst/>
          </a:prstGeom>
          <a:noFill/>
          <a:ln w="12700" cap="rnd">
            <a:noFill/>
            <a:round/>
            <a:headEnd/>
            <a:tailEnd/>
          </a:ln>
        </p:spPr>
      </p:pic>
      <p:pic>
        <p:nvPicPr>
          <p:cNvPr id="71685" name="Picture 5"/>
          <p:cNvPicPr>
            <a:picLocks noChangeAspect="1" noChangeArrowheads="1"/>
          </p:cNvPicPr>
          <p:nvPr/>
        </p:nvPicPr>
        <p:blipFill>
          <a:blip r:embed="rId3" cstate="print"/>
          <a:srcRect/>
          <a:stretch>
            <a:fillRect/>
          </a:stretch>
        </p:blipFill>
        <p:spPr bwMode="auto">
          <a:xfrm>
            <a:off x="4724400" y="1598613"/>
            <a:ext cx="4151313" cy="4157662"/>
          </a:xfrm>
          <a:prstGeom prst="rect">
            <a:avLst/>
          </a:prstGeom>
          <a:noFill/>
          <a:ln w="12700" cap="rnd">
            <a:noFill/>
            <a:round/>
            <a:headEnd/>
            <a:tailEnd/>
          </a:ln>
        </p:spPr>
      </p:pic>
    </p:spTree>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270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2707" name="Rectangle 3"/>
          <p:cNvSpPr>
            <a:spLocks noChangeArrowheads="1"/>
          </p:cNvSpPr>
          <p:nvPr>
            <p:ph type="title"/>
          </p:nvPr>
        </p:nvSpPr>
        <p:spPr>
          <a:ln/>
        </p:spPr>
        <p:txBody>
          <a:bodyPr/>
          <a:lstStyle/>
          <a:p>
            <a:r>
              <a:rPr lang="en-US"/>
              <a:t>Foldables</a:t>
            </a:r>
          </a:p>
        </p:txBody>
      </p:sp>
      <p:pic>
        <p:nvPicPr>
          <p:cNvPr id="72708" name="Picture 4"/>
          <p:cNvPicPr>
            <a:picLocks noChangeAspect="1" noChangeArrowheads="1"/>
          </p:cNvPicPr>
          <p:nvPr/>
        </p:nvPicPr>
        <p:blipFill>
          <a:blip r:embed="rId2" cstate="print"/>
          <a:srcRect/>
          <a:stretch>
            <a:fillRect/>
          </a:stretch>
        </p:blipFill>
        <p:spPr bwMode="auto">
          <a:xfrm>
            <a:off x="741363" y="1773238"/>
            <a:ext cx="3468687" cy="4624387"/>
          </a:xfrm>
          <a:prstGeom prst="rect">
            <a:avLst/>
          </a:prstGeom>
          <a:noFill/>
          <a:ln w="12700" cap="rnd">
            <a:noFill/>
            <a:round/>
            <a:headEnd/>
            <a:tailEnd/>
          </a:ln>
        </p:spPr>
      </p:pic>
      <p:pic>
        <p:nvPicPr>
          <p:cNvPr id="72709" name="Picture 5"/>
          <p:cNvPicPr>
            <a:picLocks noChangeAspect="1" noChangeArrowheads="1"/>
          </p:cNvPicPr>
          <p:nvPr/>
        </p:nvPicPr>
        <p:blipFill>
          <a:blip r:embed="rId3" cstate="print"/>
          <a:srcRect/>
          <a:stretch>
            <a:fillRect/>
          </a:stretch>
        </p:blipFill>
        <p:spPr bwMode="auto">
          <a:xfrm>
            <a:off x="4419600" y="1751013"/>
            <a:ext cx="4114800" cy="4191000"/>
          </a:xfrm>
          <a:prstGeom prst="rect">
            <a:avLst/>
          </a:prstGeom>
          <a:noFill/>
          <a:ln w="12700" cap="rnd">
            <a:noFill/>
            <a:round/>
            <a:headEnd/>
            <a:tailEnd/>
          </a:ln>
        </p:spPr>
      </p:pic>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373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3731" name="Rectangle 3"/>
          <p:cNvSpPr>
            <a:spLocks noChangeArrowheads="1"/>
          </p:cNvSpPr>
          <p:nvPr>
            <p:ph type="title"/>
          </p:nvPr>
        </p:nvSpPr>
        <p:spPr>
          <a:ln/>
        </p:spPr>
        <p:txBody>
          <a:bodyPr/>
          <a:lstStyle/>
          <a:p>
            <a:r>
              <a:rPr lang="en-US"/>
              <a:t>“Hippo”campus Books</a:t>
            </a:r>
            <a:br>
              <a:rPr lang="en-US"/>
            </a:br>
            <a:r>
              <a:rPr lang="en-US" sz="1600"/>
              <a:t>courtesy of Quantum Training</a:t>
            </a:r>
          </a:p>
        </p:txBody>
      </p:sp>
      <p:sp>
        <p:nvSpPr>
          <p:cNvPr id="73732" name="Rectangle 4"/>
          <p:cNvSpPr>
            <a:spLocks noChangeArrowheads="1"/>
          </p:cNvSpPr>
          <p:nvPr>
            <p:ph type="body" idx="1"/>
          </p:nvPr>
        </p:nvSpPr>
        <p:spPr>
          <a:ln/>
        </p:spPr>
        <p:txBody>
          <a:bodyPr/>
          <a:lstStyle/>
          <a:p>
            <a:r>
              <a:rPr lang="en-US"/>
              <a:t>Students were not retaining material</a:t>
            </a:r>
          </a:p>
          <a:p>
            <a:r>
              <a:rPr lang="en-US"/>
              <a:t>Refusal to study</a:t>
            </a:r>
          </a:p>
          <a:p>
            <a:r>
              <a:rPr lang="en-US"/>
              <a:t>Learned in a Quantum Training In-service about storage of Info</a:t>
            </a:r>
          </a:p>
          <a:p>
            <a:r>
              <a:rPr lang="en-US"/>
              <a:t>We can retain information better if we “fed our Hippo” right before we went to bed.</a:t>
            </a:r>
          </a:p>
          <a:p>
            <a:r>
              <a:rPr lang="en-US"/>
              <a:t>What we did-</a:t>
            </a:r>
          </a:p>
        </p:txBody>
      </p:sp>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475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4755" name="Rectangle 3"/>
          <p:cNvSpPr>
            <a:spLocks noChangeArrowheads="1"/>
          </p:cNvSpPr>
          <p:nvPr>
            <p:ph type="title"/>
          </p:nvPr>
        </p:nvSpPr>
        <p:spPr>
          <a:ln/>
        </p:spPr>
        <p:txBody>
          <a:bodyPr/>
          <a:lstStyle/>
          <a:p>
            <a:r>
              <a:rPr lang="en-US"/>
              <a:t>HIPPOcampus Books</a:t>
            </a:r>
          </a:p>
        </p:txBody>
      </p:sp>
      <p:pic>
        <p:nvPicPr>
          <p:cNvPr id="74756" name="Picture 4"/>
          <p:cNvPicPr>
            <a:picLocks noChangeAspect="1" noChangeArrowheads="1"/>
          </p:cNvPicPr>
          <p:nvPr/>
        </p:nvPicPr>
        <p:blipFill>
          <a:blip r:embed="rId2" cstate="print"/>
          <a:srcRect/>
          <a:stretch>
            <a:fillRect/>
          </a:stretch>
        </p:blipFill>
        <p:spPr bwMode="auto">
          <a:xfrm>
            <a:off x="304800" y="1905000"/>
            <a:ext cx="3376613" cy="4343400"/>
          </a:xfrm>
          <a:prstGeom prst="rect">
            <a:avLst/>
          </a:prstGeom>
          <a:noFill/>
          <a:ln w="12700" cap="rnd">
            <a:noFill/>
            <a:round/>
            <a:headEnd/>
            <a:tailEnd/>
          </a:ln>
        </p:spPr>
      </p:pic>
      <p:pic>
        <p:nvPicPr>
          <p:cNvPr id="74757" name="Picture 5"/>
          <p:cNvPicPr>
            <a:picLocks noChangeAspect="1" noChangeArrowheads="1"/>
          </p:cNvPicPr>
          <p:nvPr/>
        </p:nvPicPr>
        <p:blipFill>
          <a:blip r:embed="rId3" cstate="print"/>
          <a:srcRect/>
          <a:stretch>
            <a:fillRect/>
          </a:stretch>
        </p:blipFill>
        <p:spPr bwMode="auto">
          <a:xfrm rot="5400000">
            <a:off x="4724400" y="1260476"/>
            <a:ext cx="3398837" cy="4633912"/>
          </a:xfrm>
          <a:prstGeom prst="rect">
            <a:avLst/>
          </a:prstGeom>
          <a:noFill/>
          <a:ln w="12700" cap="rnd">
            <a:noFill/>
            <a:round/>
            <a:headEnd/>
            <a:tailEnd/>
          </a:ln>
        </p:spPr>
      </p:pic>
    </p:spTree>
  </p:cSld>
  <p:clrMapOvr>
    <a:masterClrMapping/>
  </p:clrMapOvr>
  <p:transition spd="med">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577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5779" name="Rectangle 3"/>
          <p:cNvSpPr>
            <a:spLocks noChangeArrowheads="1"/>
          </p:cNvSpPr>
          <p:nvPr>
            <p:ph type="title"/>
          </p:nvPr>
        </p:nvSpPr>
        <p:spPr>
          <a:ln/>
        </p:spPr>
        <p:txBody>
          <a:bodyPr/>
          <a:lstStyle/>
          <a:p>
            <a:r>
              <a:rPr lang="en-US" sz="4000"/>
              <a:t>Anchor Charts-Gallery Walks-</a:t>
            </a:r>
            <a:br>
              <a:rPr lang="en-US" sz="4000"/>
            </a:br>
            <a:r>
              <a:rPr lang="en-US" sz="4000"/>
              <a:t>Hippo Food</a:t>
            </a:r>
          </a:p>
        </p:txBody>
      </p:sp>
      <p:pic>
        <p:nvPicPr>
          <p:cNvPr id="75780" name="Picture 4"/>
          <p:cNvPicPr>
            <a:picLocks noChangeAspect="1" noChangeArrowheads="1"/>
          </p:cNvPicPr>
          <p:nvPr/>
        </p:nvPicPr>
        <p:blipFill>
          <a:blip r:embed="rId2" cstate="print"/>
          <a:srcRect/>
          <a:stretch>
            <a:fillRect/>
          </a:stretch>
        </p:blipFill>
        <p:spPr bwMode="auto">
          <a:xfrm rot="5400000">
            <a:off x="-168275" y="2316163"/>
            <a:ext cx="4632325" cy="3686175"/>
          </a:xfrm>
          <a:prstGeom prst="rect">
            <a:avLst/>
          </a:prstGeom>
          <a:noFill/>
          <a:ln w="12700" cap="rnd">
            <a:noFill/>
            <a:round/>
            <a:headEnd/>
            <a:tailEnd/>
          </a:ln>
        </p:spPr>
      </p:pic>
      <p:pic>
        <p:nvPicPr>
          <p:cNvPr id="75781" name="Picture 5"/>
          <p:cNvPicPr>
            <a:picLocks noChangeAspect="1" noChangeArrowheads="1"/>
          </p:cNvPicPr>
          <p:nvPr/>
        </p:nvPicPr>
        <p:blipFill>
          <a:blip r:embed="rId3" cstate="print"/>
          <a:srcRect/>
          <a:stretch>
            <a:fillRect/>
          </a:stretch>
        </p:blipFill>
        <p:spPr bwMode="auto">
          <a:xfrm>
            <a:off x="4648200" y="1981200"/>
            <a:ext cx="4038600" cy="4572000"/>
          </a:xfrm>
          <a:prstGeom prst="rect">
            <a:avLst/>
          </a:prstGeom>
          <a:noFill/>
          <a:ln w="12700" cap="rnd">
            <a:noFill/>
            <a:round/>
            <a:headEnd/>
            <a:tailEnd/>
          </a:ln>
        </p:spPr>
      </p:pic>
    </p:spTree>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6802"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6803" name="Rectangle 3"/>
          <p:cNvSpPr>
            <a:spLocks noChangeArrowheads="1"/>
          </p:cNvSpPr>
          <p:nvPr>
            <p:ph type="title"/>
          </p:nvPr>
        </p:nvSpPr>
        <p:spPr>
          <a:ln/>
        </p:spPr>
        <p:txBody>
          <a:bodyPr/>
          <a:lstStyle/>
          <a:p>
            <a:r>
              <a:rPr lang="en-US"/>
              <a:t>The Power of Social Media</a:t>
            </a:r>
          </a:p>
        </p:txBody>
      </p:sp>
      <p:pic>
        <p:nvPicPr>
          <p:cNvPr id="76804" name="Picture 4"/>
          <p:cNvPicPr>
            <a:picLocks noChangeAspect="1" noChangeArrowheads="1"/>
          </p:cNvPicPr>
          <p:nvPr/>
        </p:nvPicPr>
        <p:blipFill>
          <a:blip r:embed="rId2" cstate="print"/>
          <a:srcRect/>
          <a:stretch>
            <a:fillRect/>
          </a:stretch>
        </p:blipFill>
        <p:spPr bwMode="auto">
          <a:xfrm>
            <a:off x="609600" y="1752600"/>
            <a:ext cx="3481388" cy="4624388"/>
          </a:xfrm>
          <a:prstGeom prst="rect">
            <a:avLst/>
          </a:prstGeom>
          <a:noFill/>
          <a:ln w="12700" cap="rnd">
            <a:noFill/>
            <a:round/>
            <a:headEnd/>
            <a:tailEnd/>
          </a:ln>
        </p:spPr>
      </p:pic>
      <p:pic>
        <p:nvPicPr>
          <p:cNvPr id="76805" name="Picture 5"/>
          <p:cNvPicPr>
            <a:picLocks noChangeAspect="1" noChangeArrowheads="1"/>
          </p:cNvPicPr>
          <p:nvPr/>
        </p:nvPicPr>
        <p:blipFill>
          <a:blip r:embed="rId3" cstate="print"/>
          <a:srcRect/>
          <a:stretch>
            <a:fillRect/>
          </a:stretch>
        </p:blipFill>
        <p:spPr bwMode="auto">
          <a:xfrm>
            <a:off x="5126038" y="1773238"/>
            <a:ext cx="3713162" cy="4624387"/>
          </a:xfrm>
          <a:prstGeom prst="rect">
            <a:avLst/>
          </a:prstGeom>
          <a:noFill/>
          <a:ln w="12700" cap="rnd">
            <a:noFill/>
            <a:round/>
            <a:headEnd/>
            <a:tailEnd/>
          </a:ln>
        </p:spPr>
      </p:pic>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7826"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7827" name="Rectangle 3"/>
          <p:cNvSpPr>
            <a:spLocks noChangeArrowheads="1"/>
          </p:cNvSpPr>
          <p:nvPr>
            <p:ph type="title"/>
          </p:nvPr>
        </p:nvSpPr>
        <p:spPr>
          <a:ln/>
        </p:spPr>
        <p:txBody>
          <a:bodyPr/>
          <a:lstStyle/>
          <a:p>
            <a:endParaRPr lang="en-US"/>
          </a:p>
        </p:txBody>
      </p:sp>
      <p:pic>
        <p:nvPicPr>
          <p:cNvPr id="77828" name="Picture 4"/>
          <p:cNvPicPr>
            <a:picLocks noChangeAspect="1" noChangeArrowheads="1"/>
          </p:cNvPicPr>
          <p:nvPr/>
        </p:nvPicPr>
        <p:blipFill>
          <a:blip r:embed="rId2" cstate="print"/>
          <a:srcRect/>
          <a:stretch>
            <a:fillRect/>
          </a:stretch>
        </p:blipFill>
        <p:spPr bwMode="auto">
          <a:xfrm>
            <a:off x="304800" y="455613"/>
            <a:ext cx="3676650" cy="5670550"/>
          </a:xfrm>
          <a:prstGeom prst="rect">
            <a:avLst/>
          </a:prstGeom>
          <a:noFill/>
          <a:ln w="12700" cap="rnd">
            <a:noFill/>
            <a:round/>
            <a:headEnd/>
            <a:tailEnd/>
          </a:ln>
        </p:spPr>
      </p:pic>
      <p:pic>
        <p:nvPicPr>
          <p:cNvPr id="77829" name="Picture 5"/>
          <p:cNvPicPr>
            <a:picLocks noChangeAspect="1" noChangeArrowheads="1"/>
          </p:cNvPicPr>
          <p:nvPr/>
        </p:nvPicPr>
        <p:blipFill>
          <a:blip r:embed="rId3" cstate="print"/>
          <a:srcRect/>
          <a:stretch>
            <a:fillRect/>
          </a:stretch>
        </p:blipFill>
        <p:spPr bwMode="auto">
          <a:xfrm>
            <a:off x="4419600" y="455613"/>
            <a:ext cx="4191000" cy="5670550"/>
          </a:xfrm>
          <a:prstGeom prst="rect">
            <a:avLst/>
          </a:prstGeom>
          <a:noFill/>
          <a:ln w="12700" cap="rnd">
            <a:noFill/>
            <a:round/>
            <a:headEnd/>
            <a:tailEnd/>
          </a:ln>
        </p:spPr>
      </p:pic>
    </p:spTree>
  </p:cSld>
  <p:clrMapOvr>
    <a:masterClrMapping/>
  </p:clrMapOvr>
  <p:transition spd="med">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885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8851" name="Rectangle 3"/>
          <p:cNvSpPr>
            <a:spLocks noChangeArrowheads="1"/>
          </p:cNvSpPr>
          <p:nvPr>
            <p:ph type="title"/>
          </p:nvPr>
        </p:nvSpPr>
        <p:spPr>
          <a:ln/>
        </p:spPr>
        <p:txBody>
          <a:bodyPr/>
          <a:lstStyle/>
          <a:p>
            <a:r>
              <a:rPr lang="en-US"/>
              <a:t>All Areas Working Together</a:t>
            </a:r>
          </a:p>
        </p:txBody>
      </p:sp>
      <p:sp>
        <p:nvSpPr>
          <p:cNvPr id="78852" name="Rectangle 4"/>
          <p:cNvSpPr>
            <a:spLocks noChangeArrowheads="1"/>
          </p:cNvSpPr>
          <p:nvPr>
            <p:ph type="body" idx="1"/>
          </p:nvPr>
        </p:nvSpPr>
        <p:spPr>
          <a:ln/>
        </p:spPr>
        <p:txBody>
          <a:bodyPr/>
          <a:lstStyle/>
          <a:p>
            <a:r>
              <a:rPr lang="en-US"/>
              <a:t>Science- Big Book of Science</a:t>
            </a:r>
          </a:p>
          <a:p>
            <a:r>
              <a:rPr lang="en-US"/>
              <a:t>Social Studies</a:t>
            </a:r>
          </a:p>
          <a:p>
            <a:r>
              <a:rPr lang="en-US"/>
              <a:t>Related Arts</a:t>
            </a:r>
          </a:p>
          <a:p>
            <a:r>
              <a:rPr lang="en-US"/>
              <a:t>Students</a:t>
            </a: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9"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2290"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2291" name="Rectangle 3"/>
          <p:cNvSpPr>
            <a:spLocks noChangeArrowheads="1"/>
          </p:cNvSpPr>
          <p:nvPr>
            <p:ph type="title"/>
          </p:nvPr>
        </p:nvSpPr>
        <p:spPr>
          <a:ln/>
        </p:spPr>
        <p:txBody>
          <a:bodyPr/>
          <a:lstStyle/>
          <a:p>
            <a:r>
              <a:rPr lang="en-US"/>
              <a:t>Data Driven Instruction</a:t>
            </a:r>
          </a:p>
        </p:txBody>
      </p:sp>
      <p:sp>
        <p:nvSpPr>
          <p:cNvPr id="12292" name="Rectangle 4"/>
          <p:cNvSpPr>
            <a:spLocks noChangeArrowheads="1"/>
          </p:cNvSpPr>
          <p:nvPr>
            <p:ph type="body" idx="1"/>
          </p:nvPr>
        </p:nvSpPr>
        <p:spPr>
          <a:ln/>
        </p:spPr>
        <p:txBody>
          <a:bodyPr/>
          <a:lstStyle/>
          <a:p>
            <a:r>
              <a:rPr lang="en-US"/>
              <a:t>System-wide Data Teams created</a:t>
            </a:r>
          </a:p>
          <a:p>
            <a:r>
              <a:rPr lang="en-US"/>
              <a:t>Meet every 3 weeks ( after common assessments)</a:t>
            </a:r>
          </a:p>
          <a:p>
            <a:r>
              <a:rPr lang="en-US"/>
              <a:t>Analyze fresh academic data &amp; non-academic data</a:t>
            </a: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p:cTn id="7" dur="500" fill="hold"/>
                                        <p:tgtEl>
                                          <p:spTgt spid="12292">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2292">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p:cTn id="13" dur="500" fill="hold"/>
                                        <p:tgtEl>
                                          <p:spTgt spid="12292">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2292">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p:cTn id="19" dur="500" fill="hold"/>
                                        <p:tgtEl>
                                          <p:spTgt spid="12292">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2292">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7987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79875" name="Rectangle 3"/>
          <p:cNvSpPr>
            <a:spLocks noChangeArrowheads="1"/>
          </p:cNvSpPr>
          <p:nvPr>
            <p:ph type="title"/>
          </p:nvPr>
        </p:nvSpPr>
        <p:spPr>
          <a:ln/>
        </p:spPr>
        <p:txBody>
          <a:bodyPr/>
          <a:lstStyle/>
          <a:p>
            <a:endParaRPr lang="en-US"/>
          </a:p>
        </p:txBody>
      </p:sp>
      <p:sp>
        <p:nvSpPr>
          <p:cNvPr id="79876" name="Rectangle 4"/>
          <p:cNvSpPr>
            <a:spLocks noChangeArrowheads="1"/>
          </p:cNvSpPr>
          <p:nvPr>
            <p:ph type="body" idx="1"/>
          </p:nvPr>
        </p:nvSpPr>
        <p:spPr>
          <a:xfrm>
            <a:off x="457200" y="1524000"/>
            <a:ext cx="8229600" cy="4784725"/>
          </a:xfrm>
          <a:ln/>
        </p:spPr>
        <p:txBody>
          <a:bodyPr/>
          <a:lstStyle/>
          <a:p>
            <a:r>
              <a:rPr lang="en-US"/>
              <a:t>“</a:t>
            </a:r>
            <a:r>
              <a:rPr lang="en-US" sz="3600"/>
              <a:t>Just do what must be done. This may not be happiness, but it is greatness.”</a:t>
            </a:r>
            <a:endParaRPr lang="en-US"/>
          </a:p>
          <a:p>
            <a:pPr lvl="1"/>
            <a:r>
              <a:rPr lang="en-US"/>
              <a:t>George Bernard Shaw</a:t>
            </a:r>
            <a:br>
              <a:rPr lang="en-US"/>
            </a:br>
            <a:endParaRPr lang="en-US"/>
          </a:p>
        </p:txBody>
      </p:sp>
      <p:pic>
        <p:nvPicPr>
          <p:cNvPr id="79877" name="Picture 5"/>
          <p:cNvPicPr>
            <a:picLocks noChangeAspect="1" noChangeArrowheads="1"/>
          </p:cNvPicPr>
          <p:nvPr/>
        </p:nvPicPr>
        <p:blipFill>
          <a:blip r:embed="rId2" cstate="print"/>
          <a:srcRect/>
          <a:stretch>
            <a:fillRect/>
          </a:stretch>
        </p:blipFill>
        <p:spPr bwMode="auto">
          <a:xfrm>
            <a:off x="0" y="3581400"/>
            <a:ext cx="9144000" cy="3276600"/>
          </a:xfrm>
          <a:prstGeom prst="rect">
            <a:avLst/>
          </a:prstGeom>
          <a:noFill/>
          <a:ln w="12700" cap="rnd">
            <a:noFill/>
            <a:round/>
            <a:headEnd/>
            <a:tailEnd/>
          </a:ln>
        </p:spPr>
      </p:pic>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8089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80899" name="Rectangle 3"/>
          <p:cNvSpPr>
            <a:spLocks noChangeArrowheads="1"/>
          </p:cNvSpPr>
          <p:nvPr>
            <p:ph type="title"/>
          </p:nvPr>
        </p:nvSpPr>
        <p:spPr>
          <a:ln/>
        </p:spPr>
        <p:txBody>
          <a:bodyPr/>
          <a:lstStyle/>
          <a:p>
            <a:r>
              <a:rPr lang="en-US" sz="4000"/>
              <a:t>Contact</a:t>
            </a:r>
            <a:br>
              <a:rPr lang="en-US" sz="4000"/>
            </a:br>
            <a:endParaRPr lang="en-US" sz="4000"/>
          </a:p>
        </p:txBody>
      </p:sp>
      <p:sp>
        <p:nvSpPr>
          <p:cNvPr id="80900" name="Rectangle 4"/>
          <p:cNvSpPr>
            <a:spLocks noChangeArrowheads="1"/>
          </p:cNvSpPr>
          <p:nvPr>
            <p:ph type="body" idx="1"/>
          </p:nvPr>
        </p:nvSpPr>
        <p:spPr>
          <a:ln/>
        </p:spPr>
        <p:txBody>
          <a:bodyPr/>
          <a:lstStyle/>
          <a:p>
            <a:r>
              <a:rPr lang="en-US" u="sng">
                <a:solidFill>
                  <a:srgbClr val="168BBA"/>
                </a:solidFill>
                <a:hlinkClick r:id="rId2"/>
              </a:rPr>
              <a:t>Melissa.purdy@scstn.net</a:t>
            </a:r>
            <a:endParaRPr lang="en-US"/>
          </a:p>
          <a:p>
            <a:r>
              <a:rPr lang="en-US" u="sng">
                <a:solidFill>
                  <a:srgbClr val="168BBA"/>
                </a:solidFill>
                <a:hlinkClick r:id="rId3"/>
              </a:rPr>
              <a:t>Julia.king@scstn.net</a:t>
            </a:r>
            <a:r>
              <a:rPr lang="en-US"/>
              <a:t> * ppt</a:t>
            </a:r>
          </a:p>
          <a:p>
            <a:r>
              <a:rPr lang="en-US" u="sng">
                <a:solidFill>
                  <a:srgbClr val="168BBA"/>
                </a:solidFill>
                <a:hlinkClick r:id="rId4"/>
              </a:rPr>
              <a:t>Tonya.wallis@scstn.net</a:t>
            </a:r>
            <a:endParaRPr lang="en-US"/>
          </a:p>
          <a:p>
            <a:r>
              <a:rPr lang="en-US" u="sng">
                <a:solidFill>
                  <a:srgbClr val="168BBA"/>
                </a:solidFill>
                <a:hlinkClick r:id="rId5"/>
              </a:rPr>
              <a:t>Karen.sadikoff@scstn.net</a:t>
            </a:r>
            <a:endParaRPr lang="en-US"/>
          </a:p>
          <a:p>
            <a:endParaRPr lang="en-US"/>
          </a:p>
          <a:p>
            <a:r>
              <a:rPr lang="en-US" u="sng">
                <a:solidFill>
                  <a:srgbClr val="168BBA"/>
                </a:solidFill>
                <a:hlinkClick r:id="rId6"/>
              </a:rPr>
              <a:t>www.sweetwatercityschools.com</a:t>
            </a:r>
            <a:endParaRPr lang="en-US" u="sng">
              <a:solidFill>
                <a:srgbClr val="168BBA"/>
              </a:solidFill>
            </a:endParaRPr>
          </a:p>
        </p:txBody>
      </p:sp>
      <p:pic>
        <p:nvPicPr>
          <p:cNvPr id="80901" name="Picture 5"/>
          <p:cNvPicPr>
            <a:picLocks noChangeAspect="1" noChangeArrowheads="1"/>
          </p:cNvPicPr>
          <p:nvPr/>
        </p:nvPicPr>
        <p:blipFill>
          <a:blip r:embed="rId7" cstate="print"/>
          <a:srcRect/>
          <a:stretch>
            <a:fillRect/>
          </a:stretch>
        </p:blipFill>
        <p:spPr bwMode="auto">
          <a:xfrm>
            <a:off x="1371600" y="5257800"/>
            <a:ext cx="304800" cy="304800"/>
          </a:xfrm>
          <a:prstGeom prst="rect">
            <a:avLst/>
          </a:prstGeom>
          <a:noFill/>
          <a:ln w="12700" cap="rnd">
            <a:noFill/>
            <a:round/>
            <a:headEnd/>
            <a:tailEnd/>
          </a:ln>
        </p:spPr>
      </p:pic>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3314"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3315" name="Rectangle 3"/>
          <p:cNvSpPr>
            <a:spLocks noChangeArrowheads="1"/>
          </p:cNvSpPr>
          <p:nvPr>
            <p:ph type="title"/>
          </p:nvPr>
        </p:nvSpPr>
        <p:spPr>
          <a:ln/>
        </p:spPr>
        <p:txBody>
          <a:bodyPr/>
          <a:lstStyle/>
          <a:p>
            <a:r>
              <a:rPr lang="en-US"/>
              <a:t>Data Used</a:t>
            </a:r>
          </a:p>
        </p:txBody>
      </p:sp>
      <p:sp>
        <p:nvSpPr>
          <p:cNvPr id="13316" name="Rectangle 4"/>
          <p:cNvSpPr>
            <a:spLocks noChangeArrowheads="1"/>
          </p:cNvSpPr>
          <p:nvPr>
            <p:ph type="body" idx="1"/>
          </p:nvPr>
        </p:nvSpPr>
        <p:spPr>
          <a:ln/>
        </p:spPr>
        <p:txBody>
          <a:bodyPr/>
          <a:lstStyle/>
          <a:p>
            <a:pPr marL="476250" indent="-396875"/>
            <a:r>
              <a:rPr lang="en-US" sz="2800"/>
              <a:t>1. </a:t>
            </a:r>
            <a:r>
              <a:rPr lang="en-US" sz="2400" u="sng"/>
              <a:t>TCAP Assessment</a:t>
            </a:r>
            <a:endParaRPr lang="en-US"/>
          </a:p>
          <a:p>
            <a:pPr marL="476250" indent="-396875"/>
            <a:r>
              <a:rPr lang="en-US" sz="2400"/>
              <a:t>2. Discovery Education Formative Assessment</a:t>
            </a:r>
            <a:endParaRPr lang="en-US"/>
          </a:p>
          <a:p>
            <a:pPr marL="476250" indent="-396875"/>
            <a:r>
              <a:rPr lang="en-US" sz="2400"/>
              <a:t>3. School Created Formative Assessment (based off pacing guides)</a:t>
            </a:r>
            <a:endParaRPr lang="en-US"/>
          </a:p>
          <a:p>
            <a:pPr marL="476250" indent="-396875"/>
            <a:r>
              <a:rPr lang="en-US" sz="2400"/>
              <a:t>4. School Created Benchmarks</a:t>
            </a:r>
            <a:endParaRPr lang="en-US"/>
          </a:p>
          <a:p>
            <a:pPr marL="476250" indent="-396875"/>
            <a:r>
              <a:rPr lang="en-US" sz="2400"/>
              <a:t>5. 6 Questions standards-based quizzes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 calcmode="lin" valueType="num">
                                      <p:cBhvr>
                                        <p:cTn id="7" dur="10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31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3316">
                                            <p:txEl>
                                              <p:pRg st="1" end="1"/>
                                            </p:txEl>
                                          </p:spTgt>
                                        </p:tgtEl>
                                        <p:attrNameLst>
                                          <p:attrName>style.visibility</p:attrName>
                                        </p:attrNameLst>
                                      </p:cBhvr>
                                      <p:to>
                                        <p:strVal val="visible"/>
                                      </p:to>
                                    </p:set>
                                    <p:anim calcmode="lin" valueType="num">
                                      <p:cBhvr>
                                        <p:cTn id="15" dur="1000" fill="hold"/>
                                        <p:tgtEl>
                                          <p:spTgt spid="1331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31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31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31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3316">
                                            <p:txEl>
                                              <p:pRg st="2" end="2"/>
                                            </p:txEl>
                                          </p:spTgt>
                                        </p:tgtEl>
                                        <p:attrNameLst>
                                          <p:attrName>style.visibility</p:attrName>
                                        </p:attrNameLst>
                                      </p:cBhvr>
                                      <p:to>
                                        <p:strVal val="visible"/>
                                      </p:to>
                                    </p:set>
                                    <p:anim calcmode="lin" valueType="num">
                                      <p:cBhvr>
                                        <p:cTn id="23" dur="1000" fill="hold"/>
                                        <p:tgtEl>
                                          <p:spTgt spid="1331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31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31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31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316">
                                            <p:txEl>
                                              <p:pRg st="3" end="3"/>
                                            </p:txEl>
                                          </p:spTgt>
                                        </p:tgtEl>
                                        <p:attrNameLst>
                                          <p:attrName>style.visibility</p:attrName>
                                        </p:attrNameLst>
                                      </p:cBhvr>
                                      <p:to>
                                        <p:strVal val="visible"/>
                                      </p:to>
                                    </p:set>
                                    <p:anim calcmode="lin" valueType="num">
                                      <p:cBhvr>
                                        <p:cTn id="31" dur="1000" fill="hold"/>
                                        <p:tgtEl>
                                          <p:spTgt spid="1331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31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31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31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3316">
                                            <p:txEl>
                                              <p:pRg st="4" end="4"/>
                                            </p:txEl>
                                          </p:spTgt>
                                        </p:tgtEl>
                                        <p:attrNameLst>
                                          <p:attrName>style.visibility</p:attrName>
                                        </p:attrNameLst>
                                      </p:cBhvr>
                                      <p:to>
                                        <p:strVal val="visible"/>
                                      </p:to>
                                    </p:set>
                                    <p:anim calcmode="lin" valueType="num">
                                      <p:cBhvr>
                                        <p:cTn id="39" dur="1000" fill="hold"/>
                                        <p:tgtEl>
                                          <p:spTgt spid="1331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31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31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31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1"/>
          <p:cNvSpPr>
            <a:spLocks/>
          </p:cNvSpPr>
          <p:nvPr/>
        </p:nvSpPr>
        <p:spPr bwMode="auto">
          <a:xfrm>
            <a:off x="0" y="1435100"/>
            <a:ext cx="9156700" cy="46038"/>
          </a:xfrm>
          <a:prstGeom prst="rect">
            <a:avLst/>
          </a:prstGeom>
          <a:solidFill>
            <a:schemeClr val="accent1"/>
          </a:solidFill>
          <a:ln w="48000" cap="flat">
            <a:noFill/>
            <a:round/>
            <a:headEnd type="none" w="med" len="med"/>
            <a:tailEnd type="none" w="med" len="med"/>
          </a:ln>
          <a:effectLst>
            <a:outerShdw dist="10160" dir="5400000" algn="ctr" rotWithShape="0">
              <a:schemeClr val="bg2">
                <a:alpha val="59999"/>
              </a:schemeClr>
            </a:outerShdw>
          </a:effectLst>
        </p:spPr>
        <p:txBody>
          <a:bodyPr lIns="0" tIns="0" rIns="0" bIns="0"/>
          <a:lstStyle/>
          <a:p>
            <a:endParaRPr lang="en-US"/>
          </a:p>
        </p:txBody>
      </p:sp>
      <p:sp>
        <p:nvSpPr>
          <p:cNvPr id="14338" name="Rectangle 2"/>
          <p:cNvSpPr>
            <a:spLocks/>
          </p:cNvSpPr>
          <p:nvPr/>
        </p:nvSpPr>
        <p:spPr bwMode="auto">
          <a:xfrm>
            <a:off x="0" y="0"/>
            <a:ext cx="9155113" cy="1433513"/>
          </a:xfrm>
          <a:prstGeom prst="rect">
            <a:avLst/>
          </a:prstGeom>
          <a:solidFill>
            <a:srgbClr val="000000"/>
          </a:solidFill>
          <a:ln w="48000" cap="flat">
            <a:noFill/>
            <a:round/>
            <a:headEnd type="none" w="med" len="med"/>
            <a:tailEnd type="none" w="med" len="med"/>
          </a:ln>
        </p:spPr>
        <p:txBody>
          <a:bodyPr lIns="0" tIns="0" rIns="0" bIns="0"/>
          <a:lstStyle/>
          <a:p>
            <a:endParaRPr lang="en-US"/>
          </a:p>
        </p:txBody>
      </p:sp>
      <p:sp>
        <p:nvSpPr>
          <p:cNvPr id="14339" name="Rectangle 3"/>
          <p:cNvSpPr>
            <a:spLocks noChangeArrowheads="1"/>
          </p:cNvSpPr>
          <p:nvPr>
            <p:ph type="title"/>
          </p:nvPr>
        </p:nvSpPr>
        <p:spPr>
          <a:ln/>
        </p:spPr>
        <p:txBody>
          <a:bodyPr/>
          <a:lstStyle/>
          <a:p>
            <a:r>
              <a:rPr lang="en-US"/>
              <a:t>Standards Based Grading</a:t>
            </a:r>
          </a:p>
        </p:txBody>
      </p:sp>
      <p:sp>
        <p:nvSpPr>
          <p:cNvPr id="14340" name="Rectangle 4"/>
          <p:cNvSpPr>
            <a:spLocks noChangeArrowheads="1"/>
          </p:cNvSpPr>
          <p:nvPr>
            <p:ph type="body" idx="1"/>
          </p:nvPr>
        </p:nvSpPr>
        <p:spPr>
          <a:ln/>
        </p:spPr>
        <p:txBody>
          <a:bodyPr/>
          <a:lstStyle/>
          <a:p>
            <a:pPr>
              <a:lnSpc>
                <a:spcPct val="90000"/>
              </a:lnSpc>
            </a:pPr>
            <a:r>
              <a:rPr lang="en-US"/>
              <a:t>6 Question Quizzes based on a single standard</a:t>
            </a:r>
          </a:p>
          <a:p>
            <a:pPr>
              <a:lnSpc>
                <a:spcPct val="90000"/>
              </a:lnSpc>
            </a:pPr>
            <a:r>
              <a:rPr lang="en-US"/>
              <a:t>Score:</a:t>
            </a:r>
          </a:p>
          <a:p>
            <a:pPr lvl="1">
              <a:lnSpc>
                <a:spcPct val="90000"/>
              </a:lnSpc>
            </a:pPr>
            <a:r>
              <a:rPr lang="en-US"/>
              <a:t>1 = 93 (Advanced)</a:t>
            </a:r>
          </a:p>
          <a:p>
            <a:pPr lvl="1">
              <a:lnSpc>
                <a:spcPct val="90000"/>
              </a:lnSpc>
            </a:pPr>
            <a:r>
              <a:rPr lang="en-US"/>
              <a:t>2 = 86 (Proficient)</a:t>
            </a:r>
          </a:p>
          <a:p>
            <a:pPr lvl="1">
              <a:lnSpc>
                <a:spcPct val="90000"/>
              </a:lnSpc>
            </a:pPr>
            <a:r>
              <a:rPr lang="en-US"/>
              <a:t>3 = 75 (Non-Proficient)</a:t>
            </a:r>
          </a:p>
          <a:p>
            <a:pPr lvl="1">
              <a:lnSpc>
                <a:spcPct val="90000"/>
              </a:lnSpc>
            </a:pPr>
            <a:r>
              <a:rPr lang="en-US"/>
              <a:t>4 = 68 (NP)</a:t>
            </a:r>
          </a:p>
          <a:p>
            <a:pPr lvl="1">
              <a:lnSpc>
                <a:spcPct val="90000"/>
              </a:lnSpc>
            </a:pPr>
            <a:r>
              <a:rPr lang="en-US"/>
              <a:t>5 = 60 (NP)</a:t>
            </a:r>
          </a:p>
          <a:p>
            <a:pPr lvl="1">
              <a:lnSpc>
                <a:spcPct val="90000"/>
              </a:lnSpc>
            </a:pPr>
            <a:r>
              <a:rPr lang="en-US"/>
              <a:t>6 = 50 (NP)</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p:cTn id="7" dur="1000" fill="hold"/>
                                        <p:tgtEl>
                                          <p:spTgt spid="1434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34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43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340">
                                            <p:txEl>
                                              <p:pRg st="1" end="1"/>
                                            </p:txEl>
                                          </p:spTgt>
                                        </p:tgtEl>
                                        <p:attrNameLst>
                                          <p:attrName>style.visibility</p:attrName>
                                        </p:attrNameLst>
                                      </p:cBhvr>
                                      <p:to>
                                        <p:strVal val="visible"/>
                                      </p:to>
                                    </p:set>
                                    <p:anim calcmode="lin" valueType="num">
                                      <p:cBhvr>
                                        <p:cTn id="15" dur="1000" fill="hold"/>
                                        <p:tgtEl>
                                          <p:spTgt spid="1434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434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43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40">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4340">
                                            <p:txEl>
                                              <p:pRg st="2" end="2"/>
                                            </p:txEl>
                                          </p:spTgt>
                                        </p:tgtEl>
                                        <p:attrNameLst>
                                          <p:attrName>style.visibility</p:attrName>
                                        </p:attrNameLst>
                                      </p:cBhvr>
                                      <p:to>
                                        <p:strVal val="visible"/>
                                      </p:to>
                                    </p:set>
                                    <p:anim calcmode="lin" valueType="num">
                                      <p:cBhvr>
                                        <p:cTn id="21" dur="1000" fill="hold"/>
                                        <p:tgtEl>
                                          <p:spTgt spid="14340">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4340">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43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340">
                                            <p:txEl>
                                              <p:pRg st="2" end="2"/>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14340">
                                            <p:txEl>
                                              <p:pRg st="3" end="3"/>
                                            </p:txEl>
                                          </p:spTgt>
                                        </p:tgtEl>
                                        <p:attrNameLst>
                                          <p:attrName>style.visibility</p:attrName>
                                        </p:attrNameLst>
                                      </p:cBhvr>
                                      <p:to>
                                        <p:strVal val="visible"/>
                                      </p:to>
                                    </p:set>
                                    <p:anim calcmode="lin" valueType="num">
                                      <p:cBhvr>
                                        <p:cTn id="27" dur="1000" fill="hold"/>
                                        <p:tgtEl>
                                          <p:spTgt spid="14340">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14340">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143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4340">
                                            <p:txEl>
                                              <p:pRg st="3" end="3"/>
                                            </p:txEl>
                                          </p:spTgt>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14340">
                                            <p:txEl>
                                              <p:pRg st="4" end="4"/>
                                            </p:txEl>
                                          </p:spTgt>
                                        </p:tgtEl>
                                        <p:attrNameLst>
                                          <p:attrName>style.visibility</p:attrName>
                                        </p:attrNameLst>
                                      </p:cBhvr>
                                      <p:to>
                                        <p:strVal val="visible"/>
                                      </p:to>
                                    </p:set>
                                    <p:anim calcmode="lin" valueType="num">
                                      <p:cBhvr>
                                        <p:cTn id="33" dur="1000" fill="hold"/>
                                        <p:tgtEl>
                                          <p:spTgt spid="14340">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14340">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1434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340">
                                            <p:txEl>
                                              <p:pRg st="4" end="4"/>
                                            </p:txEl>
                                          </p:spTgt>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4340">
                                            <p:txEl>
                                              <p:pRg st="5" end="5"/>
                                            </p:txEl>
                                          </p:spTgt>
                                        </p:tgtEl>
                                        <p:attrNameLst>
                                          <p:attrName>style.visibility</p:attrName>
                                        </p:attrNameLst>
                                      </p:cBhvr>
                                      <p:to>
                                        <p:strVal val="visible"/>
                                      </p:to>
                                    </p:set>
                                    <p:anim calcmode="lin" valueType="num">
                                      <p:cBhvr>
                                        <p:cTn id="39" dur="1000" fill="hold"/>
                                        <p:tgtEl>
                                          <p:spTgt spid="14340">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4340">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434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340">
                                            <p:txEl>
                                              <p:pRg st="5" end="5"/>
                                            </p:txEl>
                                          </p:spTgt>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14340">
                                            <p:txEl>
                                              <p:pRg st="6" end="6"/>
                                            </p:txEl>
                                          </p:spTgt>
                                        </p:tgtEl>
                                        <p:attrNameLst>
                                          <p:attrName>style.visibility</p:attrName>
                                        </p:attrNameLst>
                                      </p:cBhvr>
                                      <p:to>
                                        <p:strVal val="visible"/>
                                      </p:to>
                                    </p:set>
                                    <p:anim calcmode="lin" valueType="num">
                                      <p:cBhvr>
                                        <p:cTn id="45" dur="1000" fill="hold"/>
                                        <p:tgtEl>
                                          <p:spTgt spid="14340">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14340">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14340">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4340">
                                            <p:txEl>
                                              <p:pRg st="6" end="6"/>
                                            </p:txEl>
                                          </p:spTgt>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14340">
                                            <p:txEl>
                                              <p:pRg st="7" end="7"/>
                                            </p:txEl>
                                          </p:spTgt>
                                        </p:tgtEl>
                                        <p:attrNameLst>
                                          <p:attrName>style.visibility</p:attrName>
                                        </p:attrNameLst>
                                      </p:cBhvr>
                                      <p:to>
                                        <p:strVal val="visible"/>
                                      </p:to>
                                    </p:set>
                                    <p:anim calcmode="lin" valueType="num">
                                      <p:cBhvr>
                                        <p:cTn id="51" dur="1000" fill="hold"/>
                                        <p:tgtEl>
                                          <p:spTgt spid="14340">
                                            <p:txEl>
                                              <p:pRg st="7" end="7"/>
                                            </p:txEl>
                                          </p:spTgt>
                                        </p:tgtEl>
                                        <p:attrNameLst>
                                          <p:attrName>ppt_w</p:attrName>
                                        </p:attrNameLst>
                                      </p:cBhvr>
                                      <p:tavLst>
                                        <p:tav tm="0">
                                          <p:val>
                                            <p:fltVal val="0"/>
                                          </p:val>
                                        </p:tav>
                                        <p:tav tm="100000">
                                          <p:val>
                                            <p:strVal val="#ppt_w"/>
                                          </p:val>
                                        </p:tav>
                                      </p:tavLst>
                                    </p:anim>
                                    <p:anim calcmode="lin" valueType="num">
                                      <p:cBhvr>
                                        <p:cTn id="52" dur="1000" fill="hold"/>
                                        <p:tgtEl>
                                          <p:spTgt spid="14340">
                                            <p:txEl>
                                              <p:pRg st="7" end="7"/>
                                            </p:txEl>
                                          </p:spTgt>
                                        </p:tgtEl>
                                        <p:attrNameLst>
                                          <p:attrName>ppt_h</p:attrName>
                                        </p:attrNameLst>
                                      </p:cBhvr>
                                      <p:tavLst>
                                        <p:tav tm="0">
                                          <p:val>
                                            <p:fltVal val="0"/>
                                          </p:val>
                                        </p:tav>
                                        <p:tav tm="100000">
                                          <p:val>
                                            <p:strVal val="#ppt_h"/>
                                          </p:val>
                                        </p:tav>
                                      </p:tavLst>
                                    </p:anim>
                                    <p:anim calcmode="lin" valueType="num">
                                      <p:cBhvr>
                                        <p:cTn id="53" dur="1000" fill="hold"/>
                                        <p:tgtEl>
                                          <p:spTgt spid="14340">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4340">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theme/theme1.xml><?xml version="1.0" encoding="utf-8"?>
<a:theme xmlns:a="http://schemas.openxmlformats.org/drawingml/2006/main" name="Default - Title Slide">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Default - Title Slide">
      <a:majorFont>
        <a:latin typeface="Lucida Grande"/>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Content">
      <a:majorFont>
        <a:latin typeface="Lucida Grande"/>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Blank">
  <a:themeElements>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Lucida Grande"/>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Two Content">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wo Content">
      <a:majorFont>
        <a:latin typeface="Lucida Grande"/>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wo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Comparison">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Comparison">
      <a:majorFont>
        <a:latin typeface="Lucida Grande"/>
        <a:ea typeface="ヒラギノ角ゴ ProN W6"/>
        <a:cs typeface="ヒラギノ角ゴ ProN W6"/>
      </a:majorFont>
      <a:minorFont>
        <a:latin typeface="Lucida Grande"/>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Comparis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Pages>0</Pages>
  <Words>1221</Words>
  <Characters>0</Characters>
  <Application>Microsoft Office PowerPoint</Application>
  <PresentationFormat>On-screen Show (4:3)</PresentationFormat>
  <Lines>0</Lines>
  <Paragraphs>231</Paragraphs>
  <Slides>71</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71</vt:i4>
      </vt:variant>
    </vt:vector>
  </HeadingPairs>
  <TitlesOfParts>
    <vt:vector size="84" baseType="lpstr">
      <vt:lpstr>Gill Sans</vt:lpstr>
      <vt:lpstr>ヒラギノ角ゴ ProN W3</vt:lpstr>
      <vt:lpstr>Lucida Grande</vt:lpstr>
      <vt:lpstr>ヒラギノ角ゴ ProN W6</vt:lpstr>
      <vt:lpstr>Wingdings 2</vt:lpstr>
      <vt:lpstr>Wingdings</vt:lpstr>
      <vt:lpstr>Arial</vt:lpstr>
      <vt:lpstr>Wingdings 3</vt:lpstr>
      <vt:lpstr>Default - Title Slide</vt:lpstr>
      <vt:lpstr>Default - Title and Content</vt:lpstr>
      <vt:lpstr>Default - Blank</vt:lpstr>
      <vt:lpstr>Default - Two Content</vt:lpstr>
      <vt:lpstr>Default - Comparison</vt:lpstr>
      <vt:lpstr>The Interactive Classroom</vt:lpstr>
      <vt:lpstr>Slide 2</vt:lpstr>
      <vt:lpstr>SCS Administration</vt:lpstr>
      <vt:lpstr>Presenters</vt:lpstr>
      <vt:lpstr>In the Beginning…</vt:lpstr>
      <vt:lpstr>The Decision</vt:lpstr>
      <vt:lpstr>Data Driven Instruction</vt:lpstr>
      <vt:lpstr>Data Used</vt:lpstr>
      <vt:lpstr>Standards Based Grading</vt:lpstr>
      <vt:lpstr>Our Game Plan</vt:lpstr>
      <vt:lpstr>                 Productive Practices  SES Utilizes to  Promote Performance   </vt:lpstr>
      <vt:lpstr>Slide 12</vt:lpstr>
      <vt:lpstr>Prime Time – Every minute counts!</vt:lpstr>
      <vt:lpstr>PLCs</vt:lpstr>
      <vt:lpstr>Personnel</vt:lpstr>
      <vt:lpstr>Personnel</vt:lpstr>
      <vt:lpstr>Parental Involvement</vt:lpstr>
      <vt:lpstr>Professional Development</vt:lpstr>
      <vt:lpstr>Purposeful, Engaging Tasks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How Do We Make Our Teaching Stick?</vt:lpstr>
      <vt:lpstr>MANTRA</vt:lpstr>
      <vt:lpstr>Super School</vt:lpstr>
      <vt:lpstr>Living Above the Line</vt:lpstr>
      <vt:lpstr>Whole Brain Management</vt:lpstr>
      <vt:lpstr>Blitz</vt:lpstr>
      <vt:lpstr>Whole Brain Instruction</vt:lpstr>
      <vt:lpstr>Adverbs</vt:lpstr>
      <vt:lpstr>Prepositions </vt:lpstr>
      <vt:lpstr>Engaging Hooks</vt:lpstr>
      <vt:lpstr>Forrest Gump</vt:lpstr>
      <vt:lpstr>Flow and Irrelevant Sentences</vt:lpstr>
      <vt:lpstr>Group Roles</vt:lpstr>
      <vt:lpstr>Slide 51</vt:lpstr>
      <vt:lpstr>Teach Like Ya Mean It!</vt:lpstr>
      <vt:lpstr>Interactive Doesn’t have to Mean Technology (but it can )</vt:lpstr>
      <vt:lpstr>iPad Apps</vt:lpstr>
      <vt:lpstr>Interactive Notebooks</vt:lpstr>
      <vt:lpstr>Purpose</vt:lpstr>
      <vt:lpstr>Right Pages=Input (Teacher Involvement)</vt:lpstr>
      <vt:lpstr>Right Hand Side</vt:lpstr>
      <vt:lpstr>Slide 59</vt:lpstr>
      <vt:lpstr>The Left Pages = OUTPUT (Student’s work)</vt:lpstr>
      <vt:lpstr>Foldable Examples/Left Hand Side</vt:lpstr>
      <vt:lpstr>Slide 62</vt:lpstr>
      <vt:lpstr>Foldables</vt:lpstr>
      <vt:lpstr>“Hippo”campus Books courtesy of Quantum Training</vt:lpstr>
      <vt:lpstr>HIPPOcampus Books</vt:lpstr>
      <vt:lpstr>Anchor Charts-Gallery Walks- Hippo Food</vt:lpstr>
      <vt:lpstr>The Power of Social Media</vt:lpstr>
      <vt:lpstr>Slide 68</vt:lpstr>
      <vt:lpstr>All Areas Working Together</vt:lpstr>
      <vt:lpstr>Slide 70</vt:lpstr>
      <vt:lpstr>Contact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Interactive Classroom</dc:title>
  <dc:subject/>
  <dc:creator>Brandi Smith</dc:creator>
  <cp:keywords/>
  <dc:description/>
  <cp:lastModifiedBy>scs</cp:lastModifiedBy>
  <cp:revision>1</cp:revision>
  <dcterms:modified xsi:type="dcterms:W3CDTF">2012-12-09T00:36:15Z</dcterms:modified>
</cp:coreProperties>
</file>